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3"/>
  </p:notesMasterIdLst>
  <p:sldIdLst>
    <p:sldId id="2376" r:id="rId2"/>
    <p:sldId id="2431" r:id="rId3"/>
    <p:sldId id="2449" r:id="rId4"/>
    <p:sldId id="2445" r:id="rId5"/>
    <p:sldId id="2466" r:id="rId6"/>
    <p:sldId id="2461" r:id="rId7"/>
    <p:sldId id="2467" r:id="rId8"/>
    <p:sldId id="2454" r:id="rId9"/>
    <p:sldId id="2455" r:id="rId10"/>
    <p:sldId id="2452" r:id="rId11"/>
    <p:sldId id="2451" r:id="rId12"/>
    <p:sldId id="2468" r:id="rId13"/>
    <p:sldId id="2366" r:id="rId14"/>
    <p:sldId id="2463" r:id="rId15"/>
    <p:sldId id="2354" r:id="rId16"/>
    <p:sldId id="2462" r:id="rId17"/>
    <p:sldId id="2464" r:id="rId18"/>
    <p:sldId id="2469" r:id="rId19"/>
    <p:sldId id="2470" r:id="rId20"/>
    <p:sldId id="2457" r:id="rId21"/>
    <p:sldId id="2365"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832B161E-B0F6-F267-7E7E-006529B0D13D}" name="Manuel Alexander Guzman" initials="MG" userId="S::maguzman@mit.edu::b32cfe73-98b9-48c3-b506-19bb2209d2dc" providerId="AD"/>
  <p188:author id="{26FE8D2F-DC2E-C133-A6DD-EAE3CFAB241C}" name="Sarah Ingabire" initials="SI" userId="S::singabir@broadinstitute.org::838c9c45-a5d9-4c49-8193-9986a9900f58"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175485"/>
    <a:srgbClr val="CD5781"/>
    <a:srgbClr val="02005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352"/>
    <p:restoredTop sz="86691"/>
  </p:normalViewPr>
  <p:slideViewPr>
    <p:cSldViewPr snapToGrid="0">
      <p:cViewPr varScale="1">
        <p:scale>
          <a:sx n="104" d="100"/>
          <a:sy n="104" d="100"/>
        </p:scale>
        <p:origin x="1456" y="192"/>
      </p:cViewPr>
      <p:guideLst/>
    </p:cSldViewPr>
  </p:slideViewPr>
  <p:notesTextViewPr>
    <p:cViewPr>
      <p:scale>
        <a:sx n="1" d="1"/>
        <a:sy n="1" d="1"/>
      </p:scale>
      <p:origin x="0" y="0"/>
    </p:cViewPr>
  </p:notesTextViewPr>
  <p:sorterViewPr>
    <p:cViewPr>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microsoft.com/office/2018/10/relationships/authors" Target="author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C1E76BC-BD5A-264A-A336-010B771C7C89}" type="datetimeFigureOut">
              <a:rPr lang="en-US" smtClean="0"/>
              <a:t>8/2/24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3941B4-9568-FE47-8F1B-23857D400BCA}" type="slidenum">
              <a:rPr lang="en-US" smtClean="0"/>
              <a:t>‹#›</a:t>
            </a:fld>
            <a:endParaRPr lang="en-US"/>
          </a:p>
        </p:txBody>
      </p:sp>
    </p:spTree>
    <p:extLst>
      <p:ext uri="{BB962C8B-B14F-4D97-AF65-F5344CB8AC3E}">
        <p14:creationId xmlns:p14="http://schemas.microsoft.com/office/powerpoint/2010/main" val="38533732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981234-6111-6D44-BC74-8658AA1F988A}" type="slidenum">
              <a:rPr lang="en-US" smtClean="0"/>
              <a:t>1</a:t>
            </a:fld>
            <a:endParaRPr lang="en-US"/>
          </a:p>
        </p:txBody>
      </p:sp>
    </p:spTree>
    <p:extLst>
      <p:ext uri="{BB962C8B-B14F-4D97-AF65-F5344CB8AC3E}">
        <p14:creationId xmlns:p14="http://schemas.microsoft.com/office/powerpoint/2010/main" val="5006816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109004492d9_2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109004492d9_2_6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b="1" dirty="0"/>
          </a:p>
        </p:txBody>
      </p:sp>
      <p:sp>
        <p:nvSpPr>
          <p:cNvPr id="246" name="Google Shape;246;g109004492d9_2_66: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a:t>
            </a:fld>
            <a:endParaRPr/>
          </a:p>
        </p:txBody>
      </p:sp>
    </p:spTree>
    <p:extLst>
      <p:ext uri="{BB962C8B-B14F-4D97-AF65-F5344CB8AC3E}">
        <p14:creationId xmlns:p14="http://schemas.microsoft.com/office/powerpoint/2010/main" val="36958895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2E7FC0-5728-12EC-4B6F-175F4CD3168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4503A47-12A2-6518-8F07-06BA37FD5F0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A18D0EC-CAD1-194C-C839-412D83CC1F21}"/>
              </a:ext>
            </a:extLst>
          </p:cNvPr>
          <p:cNvSpPr>
            <a:spLocks noGrp="1"/>
          </p:cNvSpPr>
          <p:nvPr>
            <p:ph type="dt" sz="half" idx="10"/>
          </p:nvPr>
        </p:nvSpPr>
        <p:spPr/>
        <p:txBody>
          <a:bodyPr/>
          <a:lstStyle/>
          <a:p>
            <a:fld id="{0600D0F3-EB4D-0944-91A5-FBE455B5BF00}" type="datetimeFigureOut">
              <a:rPr lang="en-US" smtClean="0"/>
              <a:t>8/2/24</a:t>
            </a:fld>
            <a:endParaRPr lang="en-US"/>
          </a:p>
        </p:txBody>
      </p:sp>
      <p:sp>
        <p:nvSpPr>
          <p:cNvPr id="5" name="Footer Placeholder 4">
            <a:extLst>
              <a:ext uri="{FF2B5EF4-FFF2-40B4-BE49-F238E27FC236}">
                <a16:creationId xmlns:a16="http://schemas.microsoft.com/office/drawing/2014/main" id="{2EC071DE-588B-1862-AEEE-1A226CAE248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87650B2-0FB0-5401-E868-4AB2E2757E94}"/>
              </a:ext>
            </a:extLst>
          </p:cNvPr>
          <p:cNvSpPr>
            <a:spLocks noGrp="1"/>
          </p:cNvSpPr>
          <p:nvPr>
            <p:ph type="sldNum" sz="quarter" idx="12"/>
          </p:nvPr>
        </p:nvSpPr>
        <p:spPr/>
        <p:txBody>
          <a:bodyPr/>
          <a:lstStyle/>
          <a:p>
            <a:fld id="{36017192-4AC1-DC41-860A-3F45DF8FE382}" type="slidenum">
              <a:rPr lang="en-US" smtClean="0"/>
              <a:t>‹#›</a:t>
            </a:fld>
            <a:endParaRPr lang="en-US"/>
          </a:p>
        </p:txBody>
      </p:sp>
    </p:spTree>
    <p:extLst>
      <p:ext uri="{BB962C8B-B14F-4D97-AF65-F5344CB8AC3E}">
        <p14:creationId xmlns:p14="http://schemas.microsoft.com/office/powerpoint/2010/main" val="39538617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E365A2-2062-F302-0B4C-B2DE881CC61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0C467DD-6D55-86F1-0325-48A8C357FB5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6B80B3-B013-32C1-0714-B20A94E1A75D}"/>
              </a:ext>
            </a:extLst>
          </p:cNvPr>
          <p:cNvSpPr>
            <a:spLocks noGrp="1"/>
          </p:cNvSpPr>
          <p:nvPr>
            <p:ph type="dt" sz="half" idx="10"/>
          </p:nvPr>
        </p:nvSpPr>
        <p:spPr/>
        <p:txBody>
          <a:bodyPr/>
          <a:lstStyle/>
          <a:p>
            <a:fld id="{0600D0F3-EB4D-0944-91A5-FBE455B5BF00}" type="datetimeFigureOut">
              <a:rPr lang="en-US" smtClean="0"/>
              <a:t>8/2/24</a:t>
            </a:fld>
            <a:endParaRPr lang="en-US"/>
          </a:p>
        </p:txBody>
      </p:sp>
      <p:sp>
        <p:nvSpPr>
          <p:cNvPr id="5" name="Footer Placeholder 4">
            <a:extLst>
              <a:ext uri="{FF2B5EF4-FFF2-40B4-BE49-F238E27FC236}">
                <a16:creationId xmlns:a16="http://schemas.microsoft.com/office/drawing/2014/main" id="{9EA66060-E507-AC65-94A6-76B8FCD514C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88DA3FB-3A2C-5BBE-E4DE-CC83978F8746}"/>
              </a:ext>
            </a:extLst>
          </p:cNvPr>
          <p:cNvSpPr>
            <a:spLocks noGrp="1"/>
          </p:cNvSpPr>
          <p:nvPr>
            <p:ph type="sldNum" sz="quarter" idx="12"/>
          </p:nvPr>
        </p:nvSpPr>
        <p:spPr/>
        <p:txBody>
          <a:bodyPr/>
          <a:lstStyle/>
          <a:p>
            <a:fld id="{36017192-4AC1-DC41-860A-3F45DF8FE382}" type="slidenum">
              <a:rPr lang="en-US" smtClean="0"/>
              <a:t>‹#›</a:t>
            </a:fld>
            <a:endParaRPr lang="en-US"/>
          </a:p>
        </p:txBody>
      </p:sp>
    </p:spTree>
    <p:extLst>
      <p:ext uri="{BB962C8B-B14F-4D97-AF65-F5344CB8AC3E}">
        <p14:creationId xmlns:p14="http://schemas.microsoft.com/office/powerpoint/2010/main" val="25260100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156F180-7DB7-9607-FADF-FFAD16B6038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7664AB8-6C2F-E2FD-4CA2-9378390973C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B93E302-F18D-CAD8-634E-B8DBF266E7BD}"/>
              </a:ext>
            </a:extLst>
          </p:cNvPr>
          <p:cNvSpPr>
            <a:spLocks noGrp="1"/>
          </p:cNvSpPr>
          <p:nvPr>
            <p:ph type="dt" sz="half" idx="10"/>
          </p:nvPr>
        </p:nvSpPr>
        <p:spPr/>
        <p:txBody>
          <a:bodyPr/>
          <a:lstStyle/>
          <a:p>
            <a:fld id="{0600D0F3-EB4D-0944-91A5-FBE455B5BF00}" type="datetimeFigureOut">
              <a:rPr lang="en-US" smtClean="0"/>
              <a:t>8/2/24</a:t>
            </a:fld>
            <a:endParaRPr lang="en-US"/>
          </a:p>
        </p:txBody>
      </p:sp>
      <p:sp>
        <p:nvSpPr>
          <p:cNvPr id="5" name="Footer Placeholder 4">
            <a:extLst>
              <a:ext uri="{FF2B5EF4-FFF2-40B4-BE49-F238E27FC236}">
                <a16:creationId xmlns:a16="http://schemas.microsoft.com/office/drawing/2014/main" id="{4BE3973C-2687-98D4-5291-286A0FE8CCB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E653366-7034-0F6D-3789-82FA936118FC}"/>
              </a:ext>
            </a:extLst>
          </p:cNvPr>
          <p:cNvSpPr>
            <a:spLocks noGrp="1"/>
          </p:cNvSpPr>
          <p:nvPr>
            <p:ph type="sldNum" sz="quarter" idx="12"/>
          </p:nvPr>
        </p:nvSpPr>
        <p:spPr/>
        <p:txBody>
          <a:bodyPr/>
          <a:lstStyle/>
          <a:p>
            <a:fld id="{36017192-4AC1-DC41-860A-3F45DF8FE382}" type="slidenum">
              <a:rPr lang="en-US" smtClean="0"/>
              <a:t>‹#›</a:t>
            </a:fld>
            <a:endParaRPr lang="en-US"/>
          </a:p>
        </p:txBody>
      </p:sp>
    </p:spTree>
    <p:extLst>
      <p:ext uri="{BB962C8B-B14F-4D97-AF65-F5344CB8AC3E}">
        <p14:creationId xmlns:p14="http://schemas.microsoft.com/office/powerpoint/2010/main" val="13942412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Content slide option 2">
    <p:spTree>
      <p:nvGrpSpPr>
        <p:cNvPr id="1" name=""/>
        <p:cNvGrpSpPr/>
        <p:nvPr/>
      </p:nvGrpSpPr>
      <p:grpSpPr>
        <a:xfrm>
          <a:off x="0" y="0"/>
          <a:ext cx="0" cy="0"/>
          <a:chOff x="0" y="0"/>
          <a:chExt cx="0" cy="0"/>
        </a:xfrm>
      </p:grpSpPr>
      <p:pic>
        <p:nvPicPr>
          <p:cNvPr id="11" name="Picture 10" descr="emergence_ppt.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Rectangle 4"/>
          <p:cNvSpPr/>
          <p:nvPr userDrawn="1"/>
        </p:nvSpPr>
        <p:spPr>
          <a:xfrm>
            <a:off x="0" y="914400"/>
            <a:ext cx="12192000" cy="59436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srgbClr val="133C68"/>
              </a:solidFill>
            </a:endParaRPr>
          </a:p>
        </p:txBody>
      </p:sp>
      <p:sp>
        <p:nvSpPr>
          <p:cNvPr id="4" name="Text Placeholder 2"/>
          <p:cNvSpPr>
            <a:spLocks noGrp="1"/>
          </p:cNvSpPr>
          <p:nvPr>
            <p:ph type="body" idx="1"/>
          </p:nvPr>
        </p:nvSpPr>
        <p:spPr>
          <a:xfrm>
            <a:off x="609608" y="914401"/>
            <a:ext cx="10972792" cy="5091288"/>
          </a:xfrm>
        </p:spPr>
        <p:txBody>
          <a:bodyPr anchor="t">
            <a:normAutofit/>
          </a:bodyPr>
          <a:lstStyle>
            <a:lvl1pPr marL="380990" indent="-380990" algn="l">
              <a:lnSpc>
                <a:spcPct val="100000"/>
              </a:lnSpc>
              <a:buFont typeface="Arial"/>
              <a:buChar char="•"/>
              <a:defRPr sz="1867" baseline="0">
                <a:solidFill>
                  <a:srgbClr val="185485"/>
                </a:solidFill>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en-US"/>
              <a:t>Click to edit Master text styles</a:t>
            </a:r>
          </a:p>
        </p:txBody>
      </p:sp>
      <p:pic>
        <p:nvPicPr>
          <p:cNvPr id="8" name="Picture 7" descr="Shalek_logo.jp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82" y="6319295"/>
            <a:ext cx="1931735" cy="420172"/>
          </a:xfrm>
          <a:prstGeom prst="rect">
            <a:avLst/>
          </a:prstGeom>
        </p:spPr>
      </p:pic>
      <p:sp>
        <p:nvSpPr>
          <p:cNvPr id="6" name="Title 1"/>
          <p:cNvSpPr>
            <a:spLocks noGrp="1"/>
          </p:cNvSpPr>
          <p:nvPr>
            <p:ph type="title"/>
          </p:nvPr>
        </p:nvSpPr>
        <p:spPr>
          <a:xfrm>
            <a:off x="609600" y="180624"/>
            <a:ext cx="10972800" cy="733777"/>
          </a:xfrm>
        </p:spPr>
        <p:txBody>
          <a:bodyPr>
            <a:normAutofit/>
          </a:bodyPr>
          <a:lstStyle>
            <a:lvl1pPr>
              <a:defRPr sz="2667"/>
            </a:lvl1pPr>
          </a:lstStyle>
          <a:p>
            <a:r>
              <a:rPr lang="en-US"/>
              <a:t>Click to edit Master title style</a:t>
            </a:r>
            <a:endParaRPr lang="en-US" dirty="0"/>
          </a:p>
        </p:txBody>
      </p:sp>
      <p:sp>
        <p:nvSpPr>
          <p:cNvPr id="10" name="Footer Placeholder 4"/>
          <p:cNvSpPr>
            <a:spLocks noGrp="1"/>
          </p:cNvSpPr>
          <p:nvPr>
            <p:ph type="ftr" sz="quarter" idx="11"/>
          </p:nvPr>
        </p:nvSpPr>
        <p:spPr>
          <a:xfrm>
            <a:off x="2164316" y="6356354"/>
            <a:ext cx="7863368" cy="365125"/>
          </a:xfrm>
          <a:prstGeom prst="rect">
            <a:avLst/>
          </a:prstGeom>
        </p:spPr>
        <p:txBody>
          <a:bodyPr/>
          <a:lstStyle>
            <a:lvl1pPr algn="ctr">
              <a:defRPr sz="1333">
                <a:solidFill>
                  <a:srgbClr val="133C68"/>
                </a:solidFill>
                <a:latin typeface="Arial" charset="0"/>
                <a:ea typeface="Arial" charset="0"/>
                <a:cs typeface="Arial" charset="0"/>
              </a:defRPr>
            </a:lvl1pPr>
          </a:lstStyle>
          <a:p>
            <a:r>
              <a:rPr lang="en-US"/>
              <a:t>Footer</a:t>
            </a:r>
            <a:endParaRPr lang="en-US" dirty="0"/>
          </a:p>
        </p:txBody>
      </p:sp>
      <p:sp>
        <p:nvSpPr>
          <p:cNvPr id="12" name="Slide Number Placeholder 5"/>
          <p:cNvSpPr>
            <a:spLocks noGrp="1"/>
          </p:cNvSpPr>
          <p:nvPr>
            <p:ph type="sldNum" sz="quarter" idx="12"/>
          </p:nvPr>
        </p:nvSpPr>
        <p:spPr>
          <a:xfrm>
            <a:off x="11313042" y="6356354"/>
            <a:ext cx="675759" cy="365125"/>
          </a:xfrm>
          <a:prstGeom prst="rect">
            <a:avLst/>
          </a:prstGeom>
        </p:spPr>
        <p:txBody>
          <a:bodyPr/>
          <a:lstStyle>
            <a:lvl1pPr algn="r">
              <a:defRPr sz="1333">
                <a:solidFill>
                  <a:srgbClr val="133C68"/>
                </a:solidFill>
                <a:latin typeface="Arial" charset="0"/>
                <a:ea typeface="Arial" charset="0"/>
                <a:cs typeface="Arial" charset="0"/>
              </a:defRPr>
            </a:lvl1pPr>
          </a:lstStyle>
          <a:p>
            <a:fld id="{982F46DF-238F-F546-98B7-70B77862DA13}" type="slidenum">
              <a:rPr lang="en-US" smtClean="0"/>
              <a:pPr/>
              <a:t>‹#›</a:t>
            </a:fld>
            <a:endParaRPr lang="en-US" dirty="0"/>
          </a:p>
        </p:txBody>
      </p:sp>
    </p:spTree>
    <p:extLst>
      <p:ext uri="{BB962C8B-B14F-4D97-AF65-F5344CB8AC3E}">
        <p14:creationId xmlns:p14="http://schemas.microsoft.com/office/powerpoint/2010/main" val="10314660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2_Content slide option 2">
  <p:cSld name="3_Content slide option 2">
    <p:spTree>
      <p:nvGrpSpPr>
        <p:cNvPr id="1" name="Shape 150"/>
        <p:cNvGrpSpPr/>
        <p:nvPr/>
      </p:nvGrpSpPr>
      <p:grpSpPr>
        <a:xfrm>
          <a:off x="0" y="0"/>
          <a:ext cx="0" cy="0"/>
          <a:chOff x="0" y="0"/>
          <a:chExt cx="0" cy="0"/>
        </a:xfrm>
      </p:grpSpPr>
      <p:pic>
        <p:nvPicPr>
          <p:cNvPr id="151" name="Google Shape;151;g10ce75dfe91_1_20" descr="emergence_ppt.jpg"/>
          <p:cNvPicPr preferRelativeResize="0"/>
          <p:nvPr/>
        </p:nvPicPr>
        <p:blipFill rotWithShape="1">
          <a:blip r:embed="rId2">
            <a:alphaModFix amt="70000"/>
          </a:blip>
          <a:srcRect/>
          <a:stretch/>
        </p:blipFill>
        <p:spPr>
          <a:xfrm>
            <a:off x="0" y="0"/>
            <a:ext cx="12192000" cy="6858000"/>
          </a:xfrm>
          <a:prstGeom prst="rect">
            <a:avLst/>
          </a:prstGeom>
          <a:noFill/>
          <a:ln>
            <a:noFill/>
          </a:ln>
        </p:spPr>
      </p:pic>
      <p:sp>
        <p:nvSpPr>
          <p:cNvPr id="152" name="Google Shape;152;g10ce75dfe91_1_20"/>
          <p:cNvSpPr/>
          <p:nvPr/>
        </p:nvSpPr>
        <p:spPr>
          <a:xfrm>
            <a:off x="0" y="914400"/>
            <a:ext cx="12192000" cy="5943600"/>
          </a:xfrm>
          <a:prstGeom prst="rect">
            <a:avLst/>
          </a:prstGeom>
          <a:solidFill>
            <a:schemeClr val="lt1"/>
          </a:solidFill>
          <a:ln>
            <a:noFill/>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400">
              <a:solidFill>
                <a:srgbClr val="133C68"/>
              </a:solidFill>
              <a:latin typeface="Arial"/>
              <a:ea typeface="Arial"/>
              <a:cs typeface="Arial"/>
              <a:sym typeface="Arial"/>
            </a:endParaRPr>
          </a:p>
        </p:txBody>
      </p:sp>
      <p:sp>
        <p:nvSpPr>
          <p:cNvPr id="153" name="Google Shape;153;g10ce75dfe91_1_20"/>
          <p:cNvSpPr txBox="1">
            <a:spLocks noGrp="1"/>
          </p:cNvSpPr>
          <p:nvPr>
            <p:ph type="body" idx="1"/>
          </p:nvPr>
        </p:nvSpPr>
        <p:spPr>
          <a:xfrm>
            <a:off x="609608" y="914401"/>
            <a:ext cx="10972792" cy="5091288"/>
          </a:xfrm>
          <a:prstGeom prst="rect">
            <a:avLst/>
          </a:prstGeom>
          <a:noFill/>
          <a:ln>
            <a:noFill/>
          </a:ln>
        </p:spPr>
        <p:txBody>
          <a:bodyPr spcFirstLastPara="1" wrap="square" lIns="91425" tIns="45700" rIns="91425" bIns="45700" anchor="t" anchorCtr="0">
            <a:normAutofit/>
          </a:bodyPr>
          <a:lstStyle>
            <a:lvl1pPr marL="609585" lvl="0" indent="-457189" algn="l">
              <a:lnSpc>
                <a:spcPct val="100000"/>
              </a:lnSpc>
              <a:spcBef>
                <a:spcPts val="480"/>
              </a:spcBef>
              <a:spcAft>
                <a:spcPts val="0"/>
              </a:spcAft>
              <a:buClr>
                <a:srgbClr val="185485"/>
              </a:buClr>
              <a:buSzPts val="1800"/>
              <a:buFont typeface="Arial"/>
              <a:buChar char="•"/>
              <a:defRPr sz="2400">
                <a:solidFill>
                  <a:srgbClr val="185485"/>
                </a:solidFill>
              </a:defRPr>
            </a:lvl1pPr>
            <a:lvl2pPr marL="1219170" lvl="1" indent="-304792" algn="l">
              <a:spcBef>
                <a:spcPts val="480"/>
              </a:spcBef>
              <a:spcAft>
                <a:spcPts val="0"/>
              </a:spcAft>
              <a:buClr>
                <a:srgbClr val="888888"/>
              </a:buClr>
              <a:buSzPts val="1800"/>
              <a:buNone/>
              <a:defRPr sz="2400">
                <a:solidFill>
                  <a:srgbClr val="888888"/>
                </a:solidFill>
              </a:defRPr>
            </a:lvl2pPr>
            <a:lvl3pPr marL="1828754" lvl="2" indent="-304792" algn="l">
              <a:spcBef>
                <a:spcPts val="427"/>
              </a:spcBef>
              <a:spcAft>
                <a:spcPts val="0"/>
              </a:spcAft>
              <a:buClr>
                <a:srgbClr val="888888"/>
              </a:buClr>
              <a:buSzPts val="1600"/>
              <a:buNone/>
              <a:defRPr sz="2133">
                <a:solidFill>
                  <a:srgbClr val="888888"/>
                </a:solidFill>
              </a:defRPr>
            </a:lvl3pPr>
            <a:lvl4pPr marL="2438339" lvl="3" indent="-304792" algn="l">
              <a:spcBef>
                <a:spcPts val="373"/>
              </a:spcBef>
              <a:spcAft>
                <a:spcPts val="0"/>
              </a:spcAft>
              <a:buClr>
                <a:srgbClr val="888888"/>
              </a:buClr>
              <a:buSzPts val="1400"/>
              <a:buNone/>
              <a:defRPr sz="1867">
                <a:solidFill>
                  <a:srgbClr val="888888"/>
                </a:solidFill>
              </a:defRPr>
            </a:lvl4pPr>
            <a:lvl5pPr marL="3047924" lvl="4" indent="-304792" algn="l">
              <a:spcBef>
                <a:spcPts val="373"/>
              </a:spcBef>
              <a:spcAft>
                <a:spcPts val="0"/>
              </a:spcAft>
              <a:buClr>
                <a:srgbClr val="888888"/>
              </a:buClr>
              <a:buSzPts val="1400"/>
              <a:buNone/>
              <a:defRPr sz="1867">
                <a:solidFill>
                  <a:srgbClr val="888888"/>
                </a:solidFill>
              </a:defRPr>
            </a:lvl5pPr>
            <a:lvl6pPr marL="3657509" lvl="5" indent="-304792" algn="l">
              <a:spcBef>
                <a:spcPts val="373"/>
              </a:spcBef>
              <a:spcAft>
                <a:spcPts val="0"/>
              </a:spcAft>
              <a:buClr>
                <a:srgbClr val="888888"/>
              </a:buClr>
              <a:buSzPts val="1400"/>
              <a:buNone/>
              <a:defRPr sz="1867">
                <a:solidFill>
                  <a:srgbClr val="888888"/>
                </a:solidFill>
              </a:defRPr>
            </a:lvl6pPr>
            <a:lvl7pPr marL="4267093" lvl="6" indent="-304792" algn="l">
              <a:spcBef>
                <a:spcPts val="373"/>
              </a:spcBef>
              <a:spcAft>
                <a:spcPts val="0"/>
              </a:spcAft>
              <a:buClr>
                <a:srgbClr val="888888"/>
              </a:buClr>
              <a:buSzPts val="1400"/>
              <a:buNone/>
              <a:defRPr sz="1867">
                <a:solidFill>
                  <a:srgbClr val="888888"/>
                </a:solidFill>
              </a:defRPr>
            </a:lvl7pPr>
            <a:lvl8pPr marL="4876678" lvl="7" indent="-304792" algn="l">
              <a:spcBef>
                <a:spcPts val="373"/>
              </a:spcBef>
              <a:spcAft>
                <a:spcPts val="0"/>
              </a:spcAft>
              <a:buClr>
                <a:srgbClr val="888888"/>
              </a:buClr>
              <a:buSzPts val="1400"/>
              <a:buNone/>
              <a:defRPr sz="1867">
                <a:solidFill>
                  <a:srgbClr val="888888"/>
                </a:solidFill>
              </a:defRPr>
            </a:lvl8pPr>
            <a:lvl9pPr marL="5486263" lvl="8" indent="-304792" algn="l">
              <a:spcBef>
                <a:spcPts val="373"/>
              </a:spcBef>
              <a:spcAft>
                <a:spcPts val="0"/>
              </a:spcAft>
              <a:buClr>
                <a:srgbClr val="888888"/>
              </a:buClr>
              <a:buSzPts val="1400"/>
              <a:buNone/>
              <a:defRPr sz="1867">
                <a:solidFill>
                  <a:srgbClr val="888888"/>
                </a:solidFill>
              </a:defRPr>
            </a:lvl9pPr>
          </a:lstStyle>
          <a:p>
            <a:endParaRPr/>
          </a:p>
        </p:txBody>
      </p:sp>
      <p:pic>
        <p:nvPicPr>
          <p:cNvPr id="154" name="Google Shape;154;g10ce75dfe91_1_20" descr="Shalek_logo.jpg"/>
          <p:cNvPicPr preferRelativeResize="0"/>
          <p:nvPr/>
        </p:nvPicPr>
        <p:blipFill rotWithShape="1">
          <a:blip r:embed="rId3">
            <a:alphaModFix/>
          </a:blip>
          <a:srcRect/>
          <a:stretch/>
        </p:blipFill>
        <p:spPr>
          <a:xfrm>
            <a:off x="147782" y="6319295"/>
            <a:ext cx="1931735" cy="420172"/>
          </a:xfrm>
          <a:prstGeom prst="rect">
            <a:avLst/>
          </a:prstGeom>
          <a:noFill/>
          <a:ln>
            <a:noFill/>
          </a:ln>
        </p:spPr>
      </p:pic>
      <p:sp>
        <p:nvSpPr>
          <p:cNvPr id="155" name="Google Shape;155;g10ce75dfe91_1_20"/>
          <p:cNvSpPr txBox="1">
            <a:spLocks noGrp="1"/>
          </p:cNvSpPr>
          <p:nvPr>
            <p:ph type="title"/>
          </p:nvPr>
        </p:nvSpPr>
        <p:spPr>
          <a:xfrm>
            <a:off x="0" y="180624"/>
            <a:ext cx="12192000" cy="733777"/>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rgbClr val="133C68"/>
              </a:buClr>
              <a:buSzPts val="2000"/>
              <a:buFont typeface="Arial"/>
              <a:buNone/>
              <a:defRPr sz="2667"/>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6" name="Google Shape;156;g10ce75dfe91_1_20"/>
          <p:cNvSpPr txBox="1">
            <a:spLocks noGrp="1"/>
          </p:cNvSpPr>
          <p:nvPr>
            <p:ph type="sldNum" idx="12"/>
          </p:nvPr>
        </p:nvSpPr>
        <p:spPr>
          <a:xfrm>
            <a:off x="11313042" y="6356354"/>
            <a:ext cx="675759" cy="365125"/>
          </a:xfrm>
          <a:prstGeom prst="rect">
            <a:avLst/>
          </a:prstGeom>
          <a:noFill/>
          <a:ln>
            <a:noFill/>
          </a:ln>
        </p:spPr>
        <p:txBody>
          <a:bodyPr spcFirstLastPara="1" wrap="square" lIns="91425" tIns="45700" rIns="91425" bIns="45700" anchor="t" anchorCtr="0">
            <a:noAutofit/>
          </a:bodyPr>
          <a:lstStyle>
            <a:lvl1pPr marL="0" marR="0" lvl="0" indent="0" algn="r" rtl="0">
              <a:spcBef>
                <a:spcPts val="0"/>
              </a:spcBef>
              <a:buNone/>
              <a:defRPr sz="1333">
                <a:solidFill>
                  <a:srgbClr val="133C68"/>
                </a:solidFill>
                <a:latin typeface="Arial"/>
                <a:ea typeface="Arial"/>
                <a:cs typeface="Arial"/>
                <a:sym typeface="Arial"/>
              </a:defRPr>
            </a:lvl1pPr>
            <a:lvl2pPr marL="0" marR="0" lvl="1" indent="0" algn="r" rtl="0">
              <a:spcBef>
                <a:spcPts val="0"/>
              </a:spcBef>
              <a:buNone/>
              <a:defRPr sz="1333">
                <a:solidFill>
                  <a:srgbClr val="133C68"/>
                </a:solidFill>
                <a:latin typeface="Arial"/>
                <a:ea typeface="Arial"/>
                <a:cs typeface="Arial"/>
                <a:sym typeface="Arial"/>
              </a:defRPr>
            </a:lvl2pPr>
            <a:lvl3pPr marL="0" marR="0" lvl="2" indent="0" algn="r" rtl="0">
              <a:spcBef>
                <a:spcPts val="0"/>
              </a:spcBef>
              <a:buNone/>
              <a:defRPr sz="1333">
                <a:solidFill>
                  <a:srgbClr val="133C68"/>
                </a:solidFill>
                <a:latin typeface="Arial"/>
                <a:ea typeface="Arial"/>
                <a:cs typeface="Arial"/>
                <a:sym typeface="Arial"/>
              </a:defRPr>
            </a:lvl3pPr>
            <a:lvl4pPr marL="0" marR="0" lvl="3" indent="0" algn="r" rtl="0">
              <a:spcBef>
                <a:spcPts val="0"/>
              </a:spcBef>
              <a:buNone/>
              <a:defRPr sz="1333">
                <a:solidFill>
                  <a:srgbClr val="133C68"/>
                </a:solidFill>
                <a:latin typeface="Arial"/>
                <a:ea typeface="Arial"/>
                <a:cs typeface="Arial"/>
                <a:sym typeface="Arial"/>
              </a:defRPr>
            </a:lvl4pPr>
            <a:lvl5pPr marL="0" marR="0" lvl="4" indent="0" algn="r" rtl="0">
              <a:spcBef>
                <a:spcPts val="0"/>
              </a:spcBef>
              <a:buNone/>
              <a:defRPr sz="1333">
                <a:solidFill>
                  <a:srgbClr val="133C68"/>
                </a:solidFill>
                <a:latin typeface="Arial"/>
                <a:ea typeface="Arial"/>
                <a:cs typeface="Arial"/>
                <a:sym typeface="Arial"/>
              </a:defRPr>
            </a:lvl5pPr>
            <a:lvl6pPr marL="0" marR="0" lvl="5" indent="0" algn="r" rtl="0">
              <a:spcBef>
                <a:spcPts val="0"/>
              </a:spcBef>
              <a:buNone/>
              <a:defRPr sz="1333">
                <a:solidFill>
                  <a:srgbClr val="133C68"/>
                </a:solidFill>
                <a:latin typeface="Arial"/>
                <a:ea typeface="Arial"/>
                <a:cs typeface="Arial"/>
                <a:sym typeface="Arial"/>
              </a:defRPr>
            </a:lvl6pPr>
            <a:lvl7pPr marL="0" marR="0" lvl="6" indent="0" algn="r" rtl="0">
              <a:spcBef>
                <a:spcPts val="0"/>
              </a:spcBef>
              <a:buNone/>
              <a:defRPr sz="1333">
                <a:solidFill>
                  <a:srgbClr val="133C68"/>
                </a:solidFill>
                <a:latin typeface="Arial"/>
                <a:ea typeface="Arial"/>
                <a:cs typeface="Arial"/>
                <a:sym typeface="Arial"/>
              </a:defRPr>
            </a:lvl7pPr>
            <a:lvl8pPr marL="0" marR="0" lvl="7" indent="0" algn="r" rtl="0">
              <a:spcBef>
                <a:spcPts val="0"/>
              </a:spcBef>
              <a:buNone/>
              <a:defRPr sz="1333">
                <a:solidFill>
                  <a:srgbClr val="133C68"/>
                </a:solidFill>
                <a:latin typeface="Arial"/>
                <a:ea typeface="Arial"/>
                <a:cs typeface="Arial"/>
                <a:sym typeface="Arial"/>
              </a:defRPr>
            </a:lvl8pPr>
            <a:lvl9pPr marL="0" marR="0" lvl="8" indent="0" algn="r" rtl="0">
              <a:spcBef>
                <a:spcPts val="0"/>
              </a:spcBef>
              <a:buNone/>
              <a:defRPr sz="1333">
                <a:solidFill>
                  <a:srgbClr val="133C68"/>
                </a:solidFill>
                <a:latin typeface="Arial"/>
                <a:ea typeface="Arial"/>
                <a:cs typeface="Arial"/>
                <a:sym typeface="Arial"/>
              </a:defRPr>
            </a:lvl9pPr>
          </a:lstStyle>
          <a:p>
            <a:fld id="{00000000-1234-1234-1234-123412341234}" type="slidenum">
              <a:rPr lang="en-US" smtClean="0"/>
              <a:pPr/>
              <a:t>‹#›</a:t>
            </a:fld>
            <a:endParaRPr lang="en-US"/>
          </a:p>
        </p:txBody>
      </p:sp>
      <p:sp>
        <p:nvSpPr>
          <p:cNvPr id="157" name="Google Shape;157;g10ce75dfe91_1_20"/>
          <p:cNvSpPr txBox="1">
            <a:spLocks noGrp="1"/>
          </p:cNvSpPr>
          <p:nvPr>
            <p:ph type="body" idx="2"/>
          </p:nvPr>
        </p:nvSpPr>
        <p:spPr>
          <a:xfrm>
            <a:off x="2165351" y="5683251"/>
            <a:ext cx="7861300" cy="673100"/>
          </a:xfrm>
          <a:prstGeom prst="rect">
            <a:avLst/>
          </a:prstGeom>
          <a:noFill/>
          <a:ln>
            <a:noFill/>
          </a:ln>
        </p:spPr>
        <p:txBody>
          <a:bodyPr spcFirstLastPara="1" wrap="square" lIns="91425" tIns="45700" rIns="91425" bIns="45700" anchor="ctr" anchorCtr="0">
            <a:normAutofit/>
          </a:bodyPr>
          <a:lstStyle>
            <a:lvl1pPr marL="609585" lvl="0" indent="-304792" algn="ctr">
              <a:spcBef>
                <a:spcPts val="400"/>
              </a:spcBef>
              <a:spcAft>
                <a:spcPts val="0"/>
              </a:spcAft>
              <a:buClr>
                <a:srgbClr val="133C68"/>
              </a:buClr>
              <a:buSzPts val="1500"/>
              <a:buNone/>
              <a:defRPr sz="2000"/>
            </a:lvl1pPr>
            <a:lvl2pPr marL="1219170" lvl="1" indent="-304792" algn="l">
              <a:spcBef>
                <a:spcPts val="533"/>
              </a:spcBef>
              <a:spcAft>
                <a:spcPts val="0"/>
              </a:spcAft>
              <a:buClr>
                <a:srgbClr val="133C68"/>
              </a:buClr>
              <a:buSzPts val="2000"/>
              <a:buNone/>
              <a:defRPr/>
            </a:lvl2pPr>
            <a:lvl3pPr marL="1828754" lvl="2" indent="-304792" algn="l">
              <a:spcBef>
                <a:spcPts val="480"/>
              </a:spcBef>
              <a:spcAft>
                <a:spcPts val="0"/>
              </a:spcAft>
              <a:buClr>
                <a:srgbClr val="133C68"/>
              </a:buClr>
              <a:buSzPts val="1800"/>
              <a:buNone/>
              <a:defRPr/>
            </a:lvl3pPr>
            <a:lvl4pPr marL="2438339" lvl="3" indent="-304792" algn="l">
              <a:spcBef>
                <a:spcPts val="427"/>
              </a:spcBef>
              <a:spcAft>
                <a:spcPts val="0"/>
              </a:spcAft>
              <a:buClr>
                <a:srgbClr val="133C68"/>
              </a:buClr>
              <a:buSzPts val="1600"/>
              <a:buNone/>
              <a:defRPr/>
            </a:lvl4pPr>
            <a:lvl5pPr marL="3047924" lvl="4" indent="-304792" algn="l">
              <a:spcBef>
                <a:spcPts val="427"/>
              </a:spcBef>
              <a:spcAft>
                <a:spcPts val="0"/>
              </a:spcAft>
              <a:buClr>
                <a:srgbClr val="133C68"/>
              </a:buClr>
              <a:buSzPts val="1600"/>
              <a:buNone/>
              <a:defRPr/>
            </a:lvl5pPr>
            <a:lvl6pPr marL="3657509" lvl="5" indent="-457189" algn="l">
              <a:spcBef>
                <a:spcPts val="480"/>
              </a:spcBef>
              <a:spcAft>
                <a:spcPts val="0"/>
              </a:spcAft>
              <a:buClr>
                <a:schemeClr val="dk1"/>
              </a:buClr>
              <a:buSzPts val="1800"/>
              <a:buChar char="•"/>
              <a:defRPr/>
            </a:lvl6pPr>
            <a:lvl7pPr marL="4267093" lvl="6" indent="-457189" algn="l">
              <a:spcBef>
                <a:spcPts val="480"/>
              </a:spcBef>
              <a:spcAft>
                <a:spcPts val="0"/>
              </a:spcAft>
              <a:buClr>
                <a:schemeClr val="dk1"/>
              </a:buClr>
              <a:buSzPts val="1800"/>
              <a:buChar char="•"/>
              <a:defRPr/>
            </a:lvl7pPr>
            <a:lvl8pPr marL="4876678" lvl="7" indent="-457189" algn="l">
              <a:spcBef>
                <a:spcPts val="480"/>
              </a:spcBef>
              <a:spcAft>
                <a:spcPts val="0"/>
              </a:spcAft>
              <a:buClr>
                <a:schemeClr val="dk1"/>
              </a:buClr>
              <a:buSzPts val="1800"/>
              <a:buChar char="•"/>
              <a:defRPr/>
            </a:lvl8pPr>
            <a:lvl9pPr marL="5486263" lvl="8" indent="-457189" algn="l">
              <a:spcBef>
                <a:spcPts val="480"/>
              </a:spcBef>
              <a:spcAft>
                <a:spcPts val="0"/>
              </a:spcAft>
              <a:buClr>
                <a:schemeClr val="dk1"/>
              </a:buClr>
              <a:buSzPts val="1800"/>
              <a:buChar char="•"/>
              <a:defRPr/>
            </a:lvl9pPr>
          </a:lstStyle>
          <a:p>
            <a:endParaRPr/>
          </a:p>
        </p:txBody>
      </p:sp>
      <p:sp>
        <p:nvSpPr>
          <p:cNvPr id="158" name="Google Shape;158;g10ce75dfe91_1_20"/>
          <p:cNvSpPr txBox="1">
            <a:spLocks noGrp="1"/>
          </p:cNvSpPr>
          <p:nvPr>
            <p:ph type="body" idx="3"/>
          </p:nvPr>
        </p:nvSpPr>
        <p:spPr>
          <a:xfrm>
            <a:off x="2165351" y="6356355"/>
            <a:ext cx="7861300" cy="365125"/>
          </a:xfrm>
          <a:prstGeom prst="rect">
            <a:avLst/>
          </a:prstGeom>
          <a:noFill/>
          <a:ln>
            <a:noFill/>
          </a:ln>
        </p:spPr>
        <p:txBody>
          <a:bodyPr spcFirstLastPara="1" wrap="square" lIns="91425" tIns="45700" rIns="91425" bIns="45700" anchor="t" anchorCtr="0">
            <a:normAutofit/>
          </a:bodyPr>
          <a:lstStyle>
            <a:lvl1pPr marL="609585" lvl="0" indent="-304792" algn="ctr">
              <a:spcBef>
                <a:spcPts val="267"/>
              </a:spcBef>
              <a:spcAft>
                <a:spcPts val="0"/>
              </a:spcAft>
              <a:buClr>
                <a:srgbClr val="133C68"/>
              </a:buClr>
              <a:buSzPts val="1000"/>
              <a:buNone/>
              <a:defRPr sz="1333"/>
            </a:lvl1pPr>
            <a:lvl2pPr marL="1219170" lvl="1" indent="-304792" algn="l">
              <a:spcBef>
                <a:spcPts val="533"/>
              </a:spcBef>
              <a:spcAft>
                <a:spcPts val="0"/>
              </a:spcAft>
              <a:buClr>
                <a:srgbClr val="133C68"/>
              </a:buClr>
              <a:buSzPts val="2000"/>
              <a:buNone/>
              <a:defRPr/>
            </a:lvl2pPr>
            <a:lvl3pPr marL="1828754" lvl="2" indent="-304792" algn="l">
              <a:spcBef>
                <a:spcPts val="480"/>
              </a:spcBef>
              <a:spcAft>
                <a:spcPts val="0"/>
              </a:spcAft>
              <a:buClr>
                <a:srgbClr val="133C68"/>
              </a:buClr>
              <a:buSzPts val="1800"/>
              <a:buNone/>
              <a:defRPr/>
            </a:lvl3pPr>
            <a:lvl4pPr marL="2438339" lvl="3" indent="-304792" algn="l">
              <a:spcBef>
                <a:spcPts val="427"/>
              </a:spcBef>
              <a:spcAft>
                <a:spcPts val="0"/>
              </a:spcAft>
              <a:buClr>
                <a:srgbClr val="133C68"/>
              </a:buClr>
              <a:buSzPts val="1600"/>
              <a:buNone/>
              <a:defRPr/>
            </a:lvl4pPr>
            <a:lvl5pPr marL="3047924" lvl="4" indent="-304792" algn="l">
              <a:spcBef>
                <a:spcPts val="427"/>
              </a:spcBef>
              <a:spcAft>
                <a:spcPts val="0"/>
              </a:spcAft>
              <a:buClr>
                <a:srgbClr val="133C68"/>
              </a:buClr>
              <a:buSzPts val="1600"/>
              <a:buNone/>
              <a:defRPr/>
            </a:lvl5pPr>
            <a:lvl6pPr marL="3657509" lvl="5" indent="-457189" algn="l">
              <a:spcBef>
                <a:spcPts val="480"/>
              </a:spcBef>
              <a:spcAft>
                <a:spcPts val="0"/>
              </a:spcAft>
              <a:buClr>
                <a:schemeClr val="dk1"/>
              </a:buClr>
              <a:buSzPts val="1800"/>
              <a:buChar char="•"/>
              <a:defRPr/>
            </a:lvl6pPr>
            <a:lvl7pPr marL="4267093" lvl="6" indent="-457189" algn="l">
              <a:spcBef>
                <a:spcPts val="480"/>
              </a:spcBef>
              <a:spcAft>
                <a:spcPts val="0"/>
              </a:spcAft>
              <a:buClr>
                <a:schemeClr val="dk1"/>
              </a:buClr>
              <a:buSzPts val="1800"/>
              <a:buChar char="•"/>
              <a:defRPr/>
            </a:lvl7pPr>
            <a:lvl8pPr marL="4876678" lvl="7" indent="-457189" algn="l">
              <a:spcBef>
                <a:spcPts val="480"/>
              </a:spcBef>
              <a:spcAft>
                <a:spcPts val="0"/>
              </a:spcAft>
              <a:buClr>
                <a:schemeClr val="dk1"/>
              </a:buClr>
              <a:buSzPts val="1800"/>
              <a:buChar char="•"/>
              <a:defRPr/>
            </a:lvl8pPr>
            <a:lvl9pPr marL="5486263" lvl="8" indent="-457189" algn="l">
              <a:spcBef>
                <a:spcPts val="48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7279137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27F93B-5B3C-CB97-3B37-8791D4AC830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017801E-D180-9BD4-0740-7806A617B39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35F7C96-43EE-BE1E-8569-4CCE94950A28}"/>
              </a:ext>
            </a:extLst>
          </p:cNvPr>
          <p:cNvSpPr>
            <a:spLocks noGrp="1"/>
          </p:cNvSpPr>
          <p:nvPr>
            <p:ph type="dt" sz="half" idx="10"/>
          </p:nvPr>
        </p:nvSpPr>
        <p:spPr/>
        <p:txBody>
          <a:bodyPr/>
          <a:lstStyle/>
          <a:p>
            <a:fld id="{0600D0F3-EB4D-0944-91A5-FBE455B5BF00}" type="datetimeFigureOut">
              <a:rPr lang="en-US" smtClean="0"/>
              <a:t>8/2/24</a:t>
            </a:fld>
            <a:endParaRPr lang="en-US"/>
          </a:p>
        </p:txBody>
      </p:sp>
      <p:sp>
        <p:nvSpPr>
          <p:cNvPr id="5" name="Footer Placeholder 4">
            <a:extLst>
              <a:ext uri="{FF2B5EF4-FFF2-40B4-BE49-F238E27FC236}">
                <a16:creationId xmlns:a16="http://schemas.microsoft.com/office/drawing/2014/main" id="{4AF3C734-E267-B11B-8E0A-4ECEFB1D243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989BCCB-B70A-108A-F0E1-24CC31FE5078}"/>
              </a:ext>
            </a:extLst>
          </p:cNvPr>
          <p:cNvSpPr>
            <a:spLocks noGrp="1"/>
          </p:cNvSpPr>
          <p:nvPr>
            <p:ph type="sldNum" sz="quarter" idx="12"/>
          </p:nvPr>
        </p:nvSpPr>
        <p:spPr/>
        <p:txBody>
          <a:bodyPr/>
          <a:lstStyle/>
          <a:p>
            <a:fld id="{36017192-4AC1-DC41-860A-3F45DF8FE382}" type="slidenum">
              <a:rPr lang="en-US" smtClean="0"/>
              <a:t>‹#›</a:t>
            </a:fld>
            <a:endParaRPr lang="en-US"/>
          </a:p>
        </p:txBody>
      </p:sp>
    </p:spTree>
    <p:extLst>
      <p:ext uri="{BB962C8B-B14F-4D97-AF65-F5344CB8AC3E}">
        <p14:creationId xmlns:p14="http://schemas.microsoft.com/office/powerpoint/2010/main" val="3028819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B31F97-82EF-E348-A944-1E2A2796E94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3946BC9-9EFF-0578-3C86-34C4A9205F7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71851E3-8395-6A36-E5DF-103BEB1AEDED}"/>
              </a:ext>
            </a:extLst>
          </p:cNvPr>
          <p:cNvSpPr>
            <a:spLocks noGrp="1"/>
          </p:cNvSpPr>
          <p:nvPr>
            <p:ph type="dt" sz="half" idx="10"/>
          </p:nvPr>
        </p:nvSpPr>
        <p:spPr/>
        <p:txBody>
          <a:bodyPr/>
          <a:lstStyle/>
          <a:p>
            <a:fld id="{0600D0F3-EB4D-0944-91A5-FBE455B5BF00}" type="datetimeFigureOut">
              <a:rPr lang="en-US" smtClean="0"/>
              <a:t>8/2/24</a:t>
            </a:fld>
            <a:endParaRPr lang="en-US"/>
          </a:p>
        </p:txBody>
      </p:sp>
      <p:sp>
        <p:nvSpPr>
          <p:cNvPr id="5" name="Footer Placeholder 4">
            <a:extLst>
              <a:ext uri="{FF2B5EF4-FFF2-40B4-BE49-F238E27FC236}">
                <a16:creationId xmlns:a16="http://schemas.microsoft.com/office/drawing/2014/main" id="{DE2001F3-6CE2-E394-2168-4C7DA867A7C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A42CFA-BAA0-1134-3A1F-0F1F808C79CB}"/>
              </a:ext>
            </a:extLst>
          </p:cNvPr>
          <p:cNvSpPr>
            <a:spLocks noGrp="1"/>
          </p:cNvSpPr>
          <p:nvPr>
            <p:ph type="sldNum" sz="quarter" idx="12"/>
          </p:nvPr>
        </p:nvSpPr>
        <p:spPr/>
        <p:txBody>
          <a:bodyPr/>
          <a:lstStyle/>
          <a:p>
            <a:fld id="{36017192-4AC1-DC41-860A-3F45DF8FE382}" type="slidenum">
              <a:rPr lang="en-US" smtClean="0"/>
              <a:t>‹#›</a:t>
            </a:fld>
            <a:endParaRPr lang="en-US"/>
          </a:p>
        </p:txBody>
      </p:sp>
    </p:spTree>
    <p:extLst>
      <p:ext uri="{BB962C8B-B14F-4D97-AF65-F5344CB8AC3E}">
        <p14:creationId xmlns:p14="http://schemas.microsoft.com/office/powerpoint/2010/main" val="11678450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0B29E5-0924-9CDE-12DA-574DB329537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41600CC-E4C0-AB56-D29D-53374FAB935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B968774-D1E5-9F26-EA9C-CC8D3EA3ADD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1E1963D-17F8-CD03-F8A0-A66168DEBD34}"/>
              </a:ext>
            </a:extLst>
          </p:cNvPr>
          <p:cNvSpPr>
            <a:spLocks noGrp="1"/>
          </p:cNvSpPr>
          <p:nvPr>
            <p:ph type="dt" sz="half" idx="10"/>
          </p:nvPr>
        </p:nvSpPr>
        <p:spPr/>
        <p:txBody>
          <a:bodyPr/>
          <a:lstStyle/>
          <a:p>
            <a:fld id="{0600D0F3-EB4D-0944-91A5-FBE455B5BF00}" type="datetimeFigureOut">
              <a:rPr lang="en-US" smtClean="0"/>
              <a:t>8/2/24</a:t>
            </a:fld>
            <a:endParaRPr lang="en-US"/>
          </a:p>
        </p:txBody>
      </p:sp>
      <p:sp>
        <p:nvSpPr>
          <p:cNvPr id="6" name="Footer Placeholder 5">
            <a:extLst>
              <a:ext uri="{FF2B5EF4-FFF2-40B4-BE49-F238E27FC236}">
                <a16:creationId xmlns:a16="http://schemas.microsoft.com/office/drawing/2014/main" id="{A7C38A07-4B8D-C7B6-9C88-B9E6AF595DA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6D68DEA-FCC9-D8C0-C941-4BA56C5F580B}"/>
              </a:ext>
            </a:extLst>
          </p:cNvPr>
          <p:cNvSpPr>
            <a:spLocks noGrp="1"/>
          </p:cNvSpPr>
          <p:nvPr>
            <p:ph type="sldNum" sz="quarter" idx="12"/>
          </p:nvPr>
        </p:nvSpPr>
        <p:spPr/>
        <p:txBody>
          <a:bodyPr/>
          <a:lstStyle/>
          <a:p>
            <a:fld id="{36017192-4AC1-DC41-860A-3F45DF8FE382}" type="slidenum">
              <a:rPr lang="en-US" smtClean="0"/>
              <a:t>‹#›</a:t>
            </a:fld>
            <a:endParaRPr lang="en-US"/>
          </a:p>
        </p:txBody>
      </p:sp>
    </p:spTree>
    <p:extLst>
      <p:ext uri="{BB962C8B-B14F-4D97-AF65-F5344CB8AC3E}">
        <p14:creationId xmlns:p14="http://schemas.microsoft.com/office/powerpoint/2010/main" val="29312891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73071F-04C1-3B37-020B-6D71FF9E26E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8CC1BD1-B861-A06C-BCDD-B966C1CF568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A02FD33-825C-1D80-2058-3B9272481AF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B3D9C4B-DF20-29BA-CDCB-58B4C6CD760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6E51A39-8E86-2941-EDDB-FCF122D5E87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A56DDA6-E84E-36DC-0AE5-D29C61147CC2}"/>
              </a:ext>
            </a:extLst>
          </p:cNvPr>
          <p:cNvSpPr>
            <a:spLocks noGrp="1"/>
          </p:cNvSpPr>
          <p:nvPr>
            <p:ph type="dt" sz="half" idx="10"/>
          </p:nvPr>
        </p:nvSpPr>
        <p:spPr/>
        <p:txBody>
          <a:bodyPr/>
          <a:lstStyle/>
          <a:p>
            <a:fld id="{0600D0F3-EB4D-0944-91A5-FBE455B5BF00}" type="datetimeFigureOut">
              <a:rPr lang="en-US" smtClean="0"/>
              <a:t>8/2/24</a:t>
            </a:fld>
            <a:endParaRPr lang="en-US"/>
          </a:p>
        </p:txBody>
      </p:sp>
      <p:sp>
        <p:nvSpPr>
          <p:cNvPr id="8" name="Footer Placeholder 7">
            <a:extLst>
              <a:ext uri="{FF2B5EF4-FFF2-40B4-BE49-F238E27FC236}">
                <a16:creationId xmlns:a16="http://schemas.microsoft.com/office/drawing/2014/main" id="{F3D227F5-B6EB-3CD6-5F3A-BA5E9C63B1F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C71A296-2FCC-AB6F-97EE-A17CAD225CA6}"/>
              </a:ext>
            </a:extLst>
          </p:cNvPr>
          <p:cNvSpPr>
            <a:spLocks noGrp="1"/>
          </p:cNvSpPr>
          <p:nvPr>
            <p:ph type="sldNum" sz="quarter" idx="12"/>
          </p:nvPr>
        </p:nvSpPr>
        <p:spPr/>
        <p:txBody>
          <a:bodyPr/>
          <a:lstStyle/>
          <a:p>
            <a:fld id="{36017192-4AC1-DC41-860A-3F45DF8FE382}" type="slidenum">
              <a:rPr lang="en-US" smtClean="0"/>
              <a:t>‹#›</a:t>
            </a:fld>
            <a:endParaRPr lang="en-US"/>
          </a:p>
        </p:txBody>
      </p:sp>
    </p:spTree>
    <p:extLst>
      <p:ext uri="{BB962C8B-B14F-4D97-AF65-F5344CB8AC3E}">
        <p14:creationId xmlns:p14="http://schemas.microsoft.com/office/powerpoint/2010/main" val="33740271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FF59AE-D782-BD07-DEE4-60A177F7C02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346316B-5392-CBC9-E672-79E37988D5C2}"/>
              </a:ext>
            </a:extLst>
          </p:cNvPr>
          <p:cNvSpPr>
            <a:spLocks noGrp="1"/>
          </p:cNvSpPr>
          <p:nvPr>
            <p:ph type="dt" sz="half" idx="10"/>
          </p:nvPr>
        </p:nvSpPr>
        <p:spPr/>
        <p:txBody>
          <a:bodyPr/>
          <a:lstStyle/>
          <a:p>
            <a:fld id="{0600D0F3-EB4D-0944-91A5-FBE455B5BF00}" type="datetimeFigureOut">
              <a:rPr lang="en-US" smtClean="0"/>
              <a:t>8/2/24</a:t>
            </a:fld>
            <a:endParaRPr lang="en-US"/>
          </a:p>
        </p:txBody>
      </p:sp>
      <p:sp>
        <p:nvSpPr>
          <p:cNvPr id="4" name="Footer Placeholder 3">
            <a:extLst>
              <a:ext uri="{FF2B5EF4-FFF2-40B4-BE49-F238E27FC236}">
                <a16:creationId xmlns:a16="http://schemas.microsoft.com/office/drawing/2014/main" id="{8BC9D4EE-A53C-3827-C903-026CA870473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93FA07C-6F02-C8CB-0F00-BA225CBDAB8B}"/>
              </a:ext>
            </a:extLst>
          </p:cNvPr>
          <p:cNvSpPr>
            <a:spLocks noGrp="1"/>
          </p:cNvSpPr>
          <p:nvPr>
            <p:ph type="sldNum" sz="quarter" idx="12"/>
          </p:nvPr>
        </p:nvSpPr>
        <p:spPr/>
        <p:txBody>
          <a:bodyPr/>
          <a:lstStyle/>
          <a:p>
            <a:fld id="{36017192-4AC1-DC41-860A-3F45DF8FE382}" type="slidenum">
              <a:rPr lang="en-US" smtClean="0"/>
              <a:t>‹#›</a:t>
            </a:fld>
            <a:endParaRPr lang="en-US"/>
          </a:p>
        </p:txBody>
      </p:sp>
    </p:spTree>
    <p:extLst>
      <p:ext uri="{BB962C8B-B14F-4D97-AF65-F5344CB8AC3E}">
        <p14:creationId xmlns:p14="http://schemas.microsoft.com/office/powerpoint/2010/main" val="33577317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622665D-6DD6-F187-7681-5E0A84396DE9}"/>
              </a:ext>
            </a:extLst>
          </p:cNvPr>
          <p:cNvSpPr>
            <a:spLocks noGrp="1"/>
          </p:cNvSpPr>
          <p:nvPr>
            <p:ph type="dt" sz="half" idx="10"/>
          </p:nvPr>
        </p:nvSpPr>
        <p:spPr/>
        <p:txBody>
          <a:bodyPr/>
          <a:lstStyle/>
          <a:p>
            <a:fld id="{0600D0F3-EB4D-0944-91A5-FBE455B5BF00}" type="datetimeFigureOut">
              <a:rPr lang="en-US" smtClean="0"/>
              <a:t>8/2/24</a:t>
            </a:fld>
            <a:endParaRPr lang="en-US"/>
          </a:p>
        </p:txBody>
      </p:sp>
      <p:sp>
        <p:nvSpPr>
          <p:cNvPr id="3" name="Footer Placeholder 2">
            <a:extLst>
              <a:ext uri="{FF2B5EF4-FFF2-40B4-BE49-F238E27FC236}">
                <a16:creationId xmlns:a16="http://schemas.microsoft.com/office/drawing/2014/main" id="{F33F5F2C-45D5-D2B4-8468-A38F0FAE00D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680DFF1-6486-2AE4-CD2B-582043A8C191}"/>
              </a:ext>
            </a:extLst>
          </p:cNvPr>
          <p:cNvSpPr>
            <a:spLocks noGrp="1"/>
          </p:cNvSpPr>
          <p:nvPr>
            <p:ph type="sldNum" sz="quarter" idx="12"/>
          </p:nvPr>
        </p:nvSpPr>
        <p:spPr/>
        <p:txBody>
          <a:bodyPr/>
          <a:lstStyle/>
          <a:p>
            <a:fld id="{36017192-4AC1-DC41-860A-3F45DF8FE382}" type="slidenum">
              <a:rPr lang="en-US" smtClean="0"/>
              <a:t>‹#›</a:t>
            </a:fld>
            <a:endParaRPr lang="en-US"/>
          </a:p>
        </p:txBody>
      </p:sp>
    </p:spTree>
    <p:extLst>
      <p:ext uri="{BB962C8B-B14F-4D97-AF65-F5344CB8AC3E}">
        <p14:creationId xmlns:p14="http://schemas.microsoft.com/office/powerpoint/2010/main" val="30535531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7C7EAA-9F9A-B262-6803-6B6C76CE88A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5CBD969-DD43-3FE4-7AB3-9CFF8FEABFA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928D5B5-CE09-FE37-8B79-2DC2902A731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BEE245D-059E-B5AC-110A-C2D60C9DBA0C}"/>
              </a:ext>
            </a:extLst>
          </p:cNvPr>
          <p:cNvSpPr>
            <a:spLocks noGrp="1"/>
          </p:cNvSpPr>
          <p:nvPr>
            <p:ph type="dt" sz="half" idx="10"/>
          </p:nvPr>
        </p:nvSpPr>
        <p:spPr/>
        <p:txBody>
          <a:bodyPr/>
          <a:lstStyle/>
          <a:p>
            <a:fld id="{0600D0F3-EB4D-0944-91A5-FBE455B5BF00}" type="datetimeFigureOut">
              <a:rPr lang="en-US" smtClean="0"/>
              <a:t>8/2/24</a:t>
            </a:fld>
            <a:endParaRPr lang="en-US"/>
          </a:p>
        </p:txBody>
      </p:sp>
      <p:sp>
        <p:nvSpPr>
          <p:cNvPr id="6" name="Footer Placeholder 5">
            <a:extLst>
              <a:ext uri="{FF2B5EF4-FFF2-40B4-BE49-F238E27FC236}">
                <a16:creationId xmlns:a16="http://schemas.microsoft.com/office/drawing/2014/main" id="{95C70EE8-8C44-D384-B7EC-67A44370EE1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96B2F62-B98F-8F6E-D056-78AF5D7B1B1A}"/>
              </a:ext>
            </a:extLst>
          </p:cNvPr>
          <p:cNvSpPr>
            <a:spLocks noGrp="1"/>
          </p:cNvSpPr>
          <p:nvPr>
            <p:ph type="sldNum" sz="quarter" idx="12"/>
          </p:nvPr>
        </p:nvSpPr>
        <p:spPr/>
        <p:txBody>
          <a:bodyPr/>
          <a:lstStyle/>
          <a:p>
            <a:fld id="{36017192-4AC1-DC41-860A-3F45DF8FE382}" type="slidenum">
              <a:rPr lang="en-US" smtClean="0"/>
              <a:t>‹#›</a:t>
            </a:fld>
            <a:endParaRPr lang="en-US"/>
          </a:p>
        </p:txBody>
      </p:sp>
    </p:spTree>
    <p:extLst>
      <p:ext uri="{BB962C8B-B14F-4D97-AF65-F5344CB8AC3E}">
        <p14:creationId xmlns:p14="http://schemas.microsoft.com/office/powerpoint/2010/main" val="14284458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F9F95C-7502-0EF2-94A8-91AD25659D9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A83BDDC-B503-BB28-9189-15F43FB1AB5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28D31A2-0AE8-8968-D816-540CAF050B4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71E6115-C33B-0308-156B-5E16981F20FF}"/>
              </a:ext>
            </a:extLst>
          </p:cNvPr>
          <p:cNvSpPr>
            <a:spLocks noGrp="1"/>
          </p:cNvSpPr>
          <p:nvPr>
            <p:ph type="dt" sz="half" idx="10"/>
          </p:nvPr>
        </p:nvSpPr>
        <p:spPr/>
        <p:txBody>
          <a:bodyPr/>
          <a:lstStyle/>
          <a:p>
            <a:fld id="{0600D0F3-EB4D-0944-91A5-FBE455B5BF00}" type="datetimeFigureOut">
              <a:rPr lang="en-US" smtClean="0"/>
              <a:t>8/2/24</a:t>
            </a:fld>
            <a:endParaRPr lang="en-US"/>
          </a:p>
        </p:txBody>
      </p:sp>
      <p:sp>
        <p:nvSpPr>
          <p:cNvPr id="6" name="Footer Placeholder 5">
            <a:extLst>
              <a:ext uri="{FF2B5EF4-FFF2-40B4-BE49-F238E27FC236}">
                <a16:creationId xmlns:a16="http://schemas.microsoft.com/office/drawing/2014/main" id="{1B19AC49-F788-1E53-70A0-57F237C5610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E5EA436-26AE-588C-A2EB-D48006A31C06}"/>
              </a:ext>
            </a:extLst>
          </p:cNvPr>
          <p:cNvSpPr>
            <a:spLocks noGrp="1"/>
          </p:cNvSpPr>
          <p:nvPr>
            <p:ph type="sldNum" sz="quarter" idx="12"/>
          </p:nvPr>
        </p:nvSpPr>
        <p:spPr/>
        <p:txBody>
          <a:bodyPr/>
          <a:lstStyle/>
          <a:p>
            <a:fld id="{36017192-4AC1-DC41-860A-3F45DF8FE382}" type="slidenum">
              <a:rPr lang="en-US" smtClean="0"/>
              <a:t>‹#›</a:t>
            </a:fld>
            <a:endParaRPr lang="en-US"/>
          </a:p>
        </p:txBody>
      </p:sp>
    </p:spTree>
    <p:extLst>
      <p:ext uri="{BB962C8B-B14F-4D97-AF65-F5344CB8AC3E}">
        <p14:creationId xmlns:p14="http://schemas.microsoft.com/office/powerpoint/2010/main" val="34311788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8131F5E-606C-93A8-D865-9F57810E232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F08FA20-6441-4B8B-5459-6E6365FB32A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8A98591-8801-CA25-826E-2C3D12AA9A8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600D0F3-EB4D-0944-91A5-FBE455B5BF00}" type="datetimeFigureOut">
              <a:rPr lang="en-US" smtClean="0"/>
              <a:t>8/2/24</a:t>
            </a:fld>
            <a:endParaRPr lang="en-US"/>
          </a:p>
        </p:txBody>
      </p:sp>
      <p:sp>
        <p:nvSpPr>
          <p:cNvPr id="5" name="Footer Placeholder 4">
            <a:extLst>
              <a:ext uri="{FF2B5EF4-FFF2-40B4-BE49-F238E27FC236}">
                <a16:creationId xmlns:a16="http://schemas.microsoft.com/office/drawing/2014/main" id="{C855E0B9-A1B0-F8E3-1D4A-2A723DA4B1F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ABF2FE6-7D8E-5DAC-0EB9-98C5EC0C987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6017192-4AC1-DC41-860A-3F45DF8FE382}" type="slidenum">
              <a:rPr lang="en-US" smtClean="0"/>
              <a:t>‹#›</a:t>
            </a:fld>
            <a:endParaRPr lang="en-US"/>
          </a:p>
        </p:txBody>
      </p:sp>
    </p:spTree>
    <p:extLst>
      <p:ext uri="{BB962C8B-B14F-4D97-AF65-F5344CB8AC3E}">
        <p14:creationId xmlns:p14="http://schemas.microsoft.com/office/powerpoint/2010/main" val="95952416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2" r:id="rId12"/>
    <p:sldLayoutId id="2147483663"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8.png"/><Relationship Id="rId5" Type="http://schemas.openxmlformats.org/officeDocument/2006/relationships/image" Target="../media/image7.jpeg"/><Relationship Id="rId4" Type="http://schemas.openxmlformats.org/officeDocument/2006/relationships/image" Target="../media/image6.jpeg"/></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2.xml"/><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27.png"/><Relationship Id="rId7" Type="http://schemas.openxmlformats.org/officeDocument/2006/relationships/image" Target="../media/image31.svg"/><Relationship Id="rId2" Type="http://schemas.openxmlformats.org/officeDocument/2006/relationships/image" Target="../media/image26.png"/><Relationship Id="rId1" Type="http://schemas.openxmlformats.org/officeDocument/2006/relationships/slideLayout" Target="../slideLayouts/slideLayout12.xml"/><Relationship Id="rId6" Type="http://schemas.openxmlformats.org/officeDocument/2006/relationships/image" Target="../media/image30.png"/><Relationship Id="rId5" Type="http://schemas.openxmlformats.org/officeDocument/2006/relationships/image" Target="../media/image29.jpeg"/><Relationship Id="rId4" Type="http://schemas.openxmlformats.org/officeDocument/2006/relationships/image" Target="../media/image28.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2.xml"/><Relationship Id="rId5" Type="http://schemas.openxmlformats.org/officeDocument/2006/relationships/image" Target="../media/image7.jpeg"/><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2.xml"/><Relationship Id="rId5" Type="http://schemas.openxmlformats.org/officeDocument/2006/relationships/image" Target="../media/image7.jpeg"/><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6A9079A6-53AB-7B63-37CD-016B70B8AAC7}"/>
              </a:ext>
            </a:extLst>
          </p:cNvPr>
          <p:cNvSpPr>
            <a:spLocks noGrp="1"/>
          </p:cNvSpPr>
          <p:nvPr>
            <p:ph type="body" idx="1"/>
          </p:nvPr>
        </p:nvSpPr>
        <p:spPr>
          <a:xfrm>
            <a:off x="4801857" y="5862433"/>
            <a:ext cx="2693225" cy="833875"/>
          </a:xfrm>
        </p:spPr>
        <p:txBody>
          <a:bodyPr/>
          <a:lstStyle/>
          <a:p>
            <a:pPr marL="0" indent="0" algn="ctr">
              <a:buNone/>
            </a:pPr>
            <a:r>
              <a:rPr lang="en-US" dirty="0">
                <a:latin typeface="Arial" panose="020B0604020202020204" pitchFamily="34" charset="0"/>
                <a:cs typeface="Arial" panose="020B0604020202020204" pitchFamily="34" charset="0"/>
              </a:rPr>
              <a:t>July 12-15, 2024</a:t>
            </a:r>
          </a:p>
          <a:p>
            <a:pPr marL="0" indent="0" algn="ctr">
              <a:buNone/>
            </a:pPr>
            <a:r>
              <a:rPr lang="en-US" dirty="0">
                <a:latin typeface="Arial" panose="020B0604020202020204" pitchFamily="34" charset="0"/>
                <a:cs typeface="Arial" panose="020B0604020202020204" pitchFamily="34" charset="0"/>
              </a:rPr>
              <a:t>Bogota, Colombia</a:t>
            </a:r>
          </a:p>
        </p:txBody>
      </p:sp>
      <p:sp>
        <p:nvSpPr>
          <p:cNvPr id="2" name="Title 1">
            <a:extLst>
              <a:ext uri="{FF2B5EF4-FFF2-40B4-BE49-F238E27FC236}">
                <a16:creationId xmlns:a16="http://schemas.microsoft.com/office/drawing/2014/main" id="{84E3DD04-E1E5-66F7-9CC2-E30683EA7690}"/>
              </a:ext>
            </a:extLst>
          </p:cNvPr>
          <p:cNvSpPr>
            <a:spLocks noGrp="1"/>
          </p:cNvSpPr>
          <p:nvPr>
            <p:ph type="title"/>
          </p:nvPr>
        </p:nvSpPr>
        <p:spPr>
          <a:xfrm>
            <a:off x="609600" y="1950564"/>
            <a:ext cx="10972800" cy="833875"/>
          </a:xfrm>
        </p:spPr>
        <p:txBody>
          <a:bodyPr>
            <a:noAutofit/>
          </a:bodyPr>
          <a:lstStyle/>
          <a:p>
            <a:pPr algn="ctr">
              <a:spcBef>
                <a:spcPts val="0"/>
              </a:spcBef>
              <a:tabLst>
                <a:tab pos="2971726" algn="ctr"/>
                <a:tab pos="5943451" algn="r"/>
              </a:tabLst>
            </a:pPr>
            <a:r>
              <a:rPr lang="en-US" sz="4400" kern="100" dirty="0">
                <a:solidFill>
                  <a:srgbClr val="020056"/>
                </a:solidFill>
                <a:latin typeface="Calibri" panose="020F0502020204030204" pitchFamily="34" charset="0"/>
                <a:ea typeface="Aptos" panose="020B0004020202020204" pitchFamily="34" charset="0"/>
                <a:cs typeface="Calibri" panose="020F0502020204030204" pitchFamily="34" charset="0"/>
              </a:rPr>
              <a:t>2024 Single Cell Workshop Colombia:</a:t>
            </a:r>
            <a:br>
              <a:rPr lang="en-US" sz="4400" kern="100" dirty="0">
                <a:solidFill>
                  <a:srgbClr val="020056"/>
                </a:solidFill>
                <a:latin typeface="Calibri" panose="020F0502020204030204" pitchFamily="34" charset="0"/>
                <a:ea typeface="Aptos" panose="020B0004020202020204" pitchFamily="34" charset="0"/>
                <a:cs typeface="Calibri" panose="020F0502020204030204" pitchFamily="34" charset="0"/>
              </a:rPr>
            </a:br>
            <a:r>
              <a:rPr lang="en-US" sz="4400" kern="100" dirty="0">
                <a:solidFill>
                  <a:srgbClr val="020056"/>
                </a:solidFill>
                <a:latin typeface="Calibri" panose="020F0502020204030204" pitchFamily="34" charset="0"/>
                <a:ea typeface="Aptos" panose="020B0004020202020204" pitchFamily="34" charset="0"/>
                <a:cs typeface="Calibri" panose="020F0502020204030204" pitchFamily="34" charset="0"/>
              </a:rPr>
              <a:t>Day 5- 10X downstream, QC results, sequencing, and lessons learned</a:t>
            </a:r>
          </a:p>
        </p:txBody>
      </p:sp>
      <p:sp>
        <p:nvSpPr>
          <p:cNvPr id="6" name="Rectangle 5">
            <a:extLst>
              <a:ext uri="{FF2B5EF4-FFF2-40B4-BE49-F238E27FC236}">
                <a16:creationId xmlns:a16="http://schemas.microsoft.com/office/drawing/2014/main" id="{2197779C-AD0F-5A1D-02E3-8EA92BA07C2D}"/>
              </a:ext>
            </a:extLst>
          </p:cNvPr>
          <p:cNvSpPr/>
          <p:nvPr/>
        </p:nvSpPr>
        <p:spPr>
          <a:xfrm>
            <a:off x="1" y="6005690"/>
            <a:ext cx="2334127" cy="733777"/>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10" name="Picture 9">
            <a:extLst>
              <a:ext uri="{FF2B5EF4-FFF2-40B4-BE49-F238E27FC236}">
                <a16:creationId xmlns:a16="http://schemas.microsoft.com/office/drawing/2014/main" id="{4EEC7554-0BDF-18B2-B585-C88AD9CA18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3787" y="4559223"/>
            <a:ext cx="4627637" cy="1145928"/>
          </a:xfrm>
          <a:prstGeom prst="rect">
            <a:avLst/>
          </a:prstGeom>
        </p:spPr>
      </p:pic>
      <p:pic>
        <p:nvPicPr>
          <p:cNvPr id="8" name="Picture 7" descr="A close-up of a logo&#10;&#10;Description automatically generated">
            <a:extLst>
              <a:ext uri="{FF2B5EF4-FFF2-40B4-BE49-F238E27FC236}">
                <a16:creationId xmlns:a16="http://schemas.microsoft.com/office/drawing/2014/main" id="{B5F40BE1-6C28-5FB1-F353-AFFCBE62CB4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70463" y="3429000"/>
            <a:ext cx="3373821" cy="958829"/>
          </a:xfrm>
          <a:prstGeom prst="rect">
            <a:avLst/>
          </a:prstGeom>
        </p:spPr>
      </p:pic>
      <p:pic>
        <p:nvPicPr>
          <p:cNvPr id="11" name="Picture 2" descr="Universidad de los Andes Online Courses | Coursera">
            <a:extLst>
              <a:ext uri="{FF2B5EF4-FFF2-40B4-BE49-F238E27FC236}">
                <a16:creationId xmlns:a16="http://schemas.microsoft.com/office/drawing/2014/main" id="{ECCDBFC7-F1D0-9539-109A-5FB966CDFE4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22608" b="25406"/>
          <a:stretch/>
        </p:blipFill>
        <p:spPr bwMode="auto">
          <a:xfrm>
            <a:off x="7114374" y="4446072"/>
            <a:ext cx="2286000" cy="118838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A black background with white text&#10;&#10;Description automatically generated">
            <a:extLst>
              <a:ext uri="{FF2B5EF4-FFF2-40B4-BE49-F238E27FC236}">
                <a16:creationId xmlns:a16="http://schemas.microsoft.com/office/drawing/2014/main" id="{7E6A7A7A-8752-3C58-2BCC-CD739508767E}"/>
              </a:ext>
            </a:extLst>
          </p:cNvPr>
          <p:cNvPicPr>
            <a:picLocks noChangeAspect="1"/>
          </p:cNvPicPr>
          <p:nvPr/>
        </p:nvPicPr>
        <p:blipFill>
          <a:blip r:embed="rId6"/>
          <a:stretch>
            <a:fillRect/>
          </a:stretch>
        </p:blipFill>
        <p:spPr>
          <a:xfrm>
            <a:off x="1714011" y="3351646"/>
            <a:ext cx="3326280" cy="958829"/>
          </a:xfrm>
          <a:prstGeom prst="rect">
            <a:avLst/>
          </a:prstGeom>
        </p:spPr>
      </p:pic>
    </p:spTree>
    <p:extLst>
      <p:ext uri="{BB962C8B-B14F-4D97-AF65-F5344CB8AC3E}">
        <p14:creationId xmlns:p14="http://schemas.microsoft.com/office/powerpoint/2010/main" val="26677961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E0AF7B-A9A0-E005-F1E2-D42AE92A21FC}"/>
              </a:ext>
            </a:extLst>
          </p:cNvPr>
          <p:cNvSpPr>
            <a:spLocks noGrp="1"/>
          </p:cNvSpPr>
          <p:nvPr>
            <p:ph type="title"/>
          </p:nvPr>
        </p:nvSpPr>
        <p:spPr/>
        <p:txBody>
          <a:bodyPr/>
          <a:lstStyle/>
          <a:p>
            <a:r>
              <a:rPr lang="en-US" dirty="0"/>
              <a:t>Honeycomb Overview </a:t>
            </a:r>
          </a:p>
        </p:txBody>
      </p:sp>
      <p:pic>
        <p:nvPicPr>
          <p:cNvPr id="4" name="Picture 3">
            <a:extLst>
              <a:ext uri="{FF2B5EF4-FFF2-40B4-BE49-F238E27FC236}">
                <a16:creationId xmlns:a16="http://schemas.microsoft.com/office/drawing/2014/main" id="{E6737A09-C55A-530B-12F5-0EED75917598}"/>
              </a:ext>
            </a:extLst>
          </p:cNvPr>
          <p:cNvPicPr>
            <a:picLocks noChangeAspect="1"/>
          </p:cNvPicPr>
          <p:nvPr/>
        </p:nvPicPr>
        <p:blipFill>
          <a:blip r:embed="rId2"/>
          <a:stretch>
            <a:fillRect/>
          </a:stretch>
        </p:blipFill>
        <p:spPr>
          <a:xfrm>
            <a:off x="477793" y="2411455"/>
            <a:ext cx="5618207" cy="1765284"/>
          </a:xfrm>
          <a:prstGeom prst="rect">
            <a:avLst/>
          </a:prstGeom>
        </p:spPr>
      </p:pic>
      <p:pic>
        <p:nvPicPr>
          <p:cNvPr id="5" name="Picture 4">
            <a:extLst>
              <a:ext uri="{FF2B5EF4-FFF2-40B4-BE49-F238E27FC236}">
                <a16:creationId xmlns:a16="http://schemas.microsoft.com/office/drawing/2014/main" id="{CF857410-327D-2E0E-D3F0-431B034B91CD}"/>
              </a:ext>
            </a:extLst>
          </p:cNvPr>
          <p:cNvPicPr>
            <a:picLocks noChangeAspect="1"/>
          </p:cNvPicPr>
          <p:nvPr/>
        </p:nvPicPr>
        <p:blipFill>
          <a:blip r:embed="rId3"/>
          <a:stretch>
            <a:fillRect/>
          </a:stretch>
        </p:blipFill>
        <p:spPr>
          <a:xfrm>
            <a:off x="6934202" y="1342526"/>
            <a:ext cx="3961287" cy="5515474"/>
          </a:xfrm>
          <a:prstGeom prst="rect">
            <a:avLst/>
          </a:prstGeom>
        </p:spPr>
      </p:pic>
    </p:spTree>
    <p:extLst>
      <p:ext uri="{BB962C8B-B14F-4D97-AF65-F5344CB8AC3E}">
        <p14:creationId xmlns:p14="http://schemas.microsoft.com/office/powerpoint/2010/main" val="272435850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45A5813-A137-F526-AFB2-E3C88E77947E}"/>
              </a:ext>
            </a:extLst>
          </p:cNvPr>
          <p:cNvSpPr>
            <a:spLocks noGrp="1"/>
          </p:cNvSpPr>
          <p:nvPr>
            <p:ph type="title"/>
          </p:nvPr>
        </p:nvSpPr>
        <p:spPr/>
        <p:txBody>
          <a:bodyPr/>
          <a:lstStyle/>
          <a:p>
            <a:r>
              <a:rPr lang="en-US" dirty="0"/>
              <a:t>Cell Fixation for 10X</a:t>
            </a:r>
          </a:p>
        </p:txBody>
      </p:sp>
      <p:pic>
        <p:nvPicPr>
          <p:cNvPr id="4" name="Picture 3" descr="A screenshot of a computer&#10;&#10;Description automatically generated">
            <a:extLst>
              <a:ext uri="{FF2B5EF4-FFF2-40B4-BE49-F238E27FC236}">
                <a16:creationId xmlns:a16="http://schemas.microsoft.com/office/drawing/2014/main" id="{4D9A0C28-FAB9-192F-7B99-257F980A0017}"/>
              </a:ext>
            </a:extLst>
          </p:cNvPr>
          <p:cNvPicPr>
            <a:picLocks noChangeAspect="1"/>
          </p:cNvPicPr>
          <p:nvPr/>
        </p:nvPicPr>
        <p:blipFill>
          <a:blip r:embed="rId2"/>
          <a:stretch>
            <a:fillRect/>
          </a:stretch>
        </p:blipFill>
        <p:spPr>
          <a:xfrm>
            <a:off x="1528789" y="1266939"/>
            <a:ext cx="9304566" cy="4387728"/>
          </a:xfrm>
          <a:prstGeom prst="rect">
            <a:avLst/>
          </a:prstGeom>
        </p:spPr>
      </p:pic>
    </p:spTree>
    <p:extLst>
      <p:ext uri="{BB962C8B-B14F-4D97-AF65-F5344CB8AC3E}">
        <p14:creationId xmlns:p14="http://schemas.microsoft.com/office/powerpoint/2010/main" val="419409376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51AC727-600D-8D96-52D7-3F6796B4AF35}"/>
              </a:ext>
            </a:extLst>
          </p:cNvPr>
          <p:cNvSpPr>
            <a:spLocks noGrp="1"/>
          </p:cNvSpPr>
          <p:nvPr>
            <p:ph type="title"/>
          </p:nvPr>
        </p:nvSpPr>
        <p:spPr/>
        <p:txBody>
          <a:bodyPr/>
          <a:lstStyle/>
          <a:p>
            <a:r>
              <a:rPr lang="en-US" dirty="0"/>
              <a:t>10X Fixed RNA  Protocol</a:t>
            </a:r>
          </a:p>
        </p:txBody>
      </p:sp>
      <p:pic>
        <p:nvPicPr>
          <p:cNvPr id="4" name="Picture 3">
            <a:extLst>
              <a:ext uri="{FF2B5EF4-FFF2-40B4-BE49-F238E27FC236}">
                <a16:creationId xmlns:a16="http://schemas.microsoft.com/office/drawing/2014/main" id="{6AF88115-0056-2982-20DA-CFC105D10B8E}"/>
              </a:ext>
            </a:extLst>
          </p:cNvPr>
          <p:cNvPicPr>
            <a:picLocks noChangeAspect="1"/>
          </p:cNvPicPr>
          <p:nvPr/>
        </p:nvPicPr>
        <p:blipFill>
          <a:blip r:embed="rId2"/>
          <a:stretch>
            <a:fillRect/>
          </a:stretch>
        </p:blipFill>
        <p:spPr>
          <a:xfrm>
            <a:off x="1259102" y="1884232"/>
            <a:ext cx="9673796" cy="3089536"/>
          </a:xfrm>
          <a:prstGeom prst="rect">
            <a:avLst/>
          </a:prstGeom>
        </p:spPr>
      </p:pic>
    </p:spTree>
    <p:extLst>
      <p:ext uri="{BB962C8B-B14F-4D97-AF65-F5344CB8AC3E}">
        <p14:creationId xmlns:p14="http://schemas.microsoft.com/office/powerpoint/2010/main" val="14944287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C9BA0C4-A5BA-E6B7-E04E-734708677C00}"/>
              </a:ext>
            </a:extLst>
          </p:cNvPr>
          <p:cNvSpPr>
            <a:spLocks noGrp="1"/>
          </p:cNvSpPr>
          <p:nvPr>
            <p:ph type="title"/>
          </p:nvPr>
        </p:nvSpPr>
        <p:spPr>
          <a:xfrm>
            <a:off x="502920" y="1371600"/>
            <a:ext cx="10972800" cy="1830560"/>
          </a:xfrm>
        </p:spPr>
        <p:txBody>
          <a:bodyPr>
            <a:normAutofit/>
          </a:bodyPr>
          <a:lstStyle/>
          <a:p>
            <a:pPr algn="ctr"/>
            <a:r>
              <a:rPr lang="en-US" sz="6000" dirty="0"/>
              <a:t>Sequencing Considerations</a:t>
            </a:r>
          </a:p>
        </p:txBody>
      </p:sp>
      <p:pic>
        <p:nvPicPr>
          <p:cNvPr id="5" name="Picture 4" descr="A picture containing logo&#10;&#10;Description automatically generated">
            <a:extLst>
              <a:ext uri="{FF2B5EF4-FFF2-40B4-BE49-F238E27FC236}">
                <a16:creationId xmlns:a16="http://schemas.microsoft.com/office/drawing/2014/main" id="{5789D2B1-EFED-13F8-59DB-86B239F4B4BC}"/>
              </a:ext>
            </a:extLst>
          </p:cNvPr>
          <p:cNvPicPr>
            <a:picLocks noChangeAspect="1"/>
          </p:cNvPicPr>
          <p:nvPr/>
        </p:nvPicPr>
        <p:blipFill rotWithShape="1">
          <a:blip r:embed="rId2"/>
          <a:srcRect l="32946" t="36706" b="33501"/>
          <a:stretch/>
        </p:blipFill>
        <p:spPr>
          <a:xfrm>
            <a:off x="2497711" y="4129408"/>
            <a:ext cx="7659757" cy="2279374"/>
          </a:xfrm>
          <a:prstGeom prst="rect">
            <a:avLst/>
          </a:prstGeom>
        </p:spPr>
      </p:pic>
      <p:pic>
        <p:nvPicPr>
          <p:cNvPr id="2" name="Picture 1">
            <a:extLst>
              <a:ext uri="{FF2B5EF4-FFF2-40B4-BE49-F238E27FC236}">
                <a16:creationId xmlns:a16="http://schemas.microsoft.com/office/drawing/2014/main" id="{D8CA28D7-BBEA-A60B-3A8D-CC2B0A12A165}"/>
              </a:ext>
            </a:extLst>
          </p:cNvPr>
          <p:cNvPicPr>
            <a:picLocks noChangeAspect="1"/>
          </p:cNvPicPr>
          <p:nvPr/>
        </p:nvPicPr>
        <p:blipFill rotWithShape="1">
          <a:blip r:embed="rId3"/>
          <a:srcRect l="4386" t="24566" r="4902" b="26404"/>
          <a:stretch/>
        </p:blipFill>
        <p:spPr>
          <a:xfrm>
            <a:off x="9673390" y="6216316"/>
            <a:ext cx="2350167" cy="641684"/>
          </a:xfrm>
          <a:prstGeom prst="rect">
            <a:avLst/>
          </a:prstGeom>
        </p:spPr>
      </p:pic>
    </p:spTree>
    <p:extLst>
      <p:ext uri="{BB962C8B-B14F-4D97-AF65-F5344CB8AC3E}">
        <p14:creationId xmlns:p14="http://schemas.microsoft.com/office/powerpoint/2010/main" val="202268625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74F1CA6-DF55-28E6-5E8D-B1E704260C41}"/>
              </a:ext>
            </a:extLst>
          </p:cNvPr>
          <p:cNvSpPr>
            <a:spLocks noGrp="1"/>
          </p:cNvSpPr>
          <p:nvPr>
            <p:ph type="title"/>
          </p:nvPr>
        </p:nvSpPr>
        <p:spPr/>
        <p:txBody>
          <a:bodyPr/>
          <a:lstStyle/>
          <a:p>
            <a:r>
              <a:rPr lang="en-US" dirty="0"/>
              <a:t>Protocol specific factors: read structure and sequencing depth</a:t>
            </a:r>
          </a:p>
        </p:txBody>
      </p:sp>
      <p:pic>
        <p:nvPicPr>
          <p:cNvPr id="4" name="Picture 3">
            <a:extLst>
              <a:ext uri="{FF2B5EF4-FFF2-40B4-BE49-F238E27FC236}">
                <a16:creationId xmlns:a16="http://schemas.microsoft.com/office/drawing/2014/main" id="{497330EF-CEB5-33CF-C3B7-C7A26EE027FE}"/>
              </a:ext>
            </a:extLst>
          </p:cNvPr>
          <p:cNvPicPr>
            <a:picLocks noChangeAspect="1"/>
          </p:cNvPicPr>
          <p:nvPr/>
        </p:nvPicPr>
        <p:blipFill>
          <a:blip r:embed="rId2"/>
          <a:stretch>
            <a:fillRect/>
          </a:stretch>
        </p:blipFill>
        <p:spPr>
          <a:xfrm>
            <a:off x="326078" y="1828800"/>
            <a:ext cx="5213114" cy="1970709"/>
          </a:xfrm>
          <a:prstGeom prst="rect">
            <a:avLst/>
          </a:prstGeom>
        </p:spPr>
      </p:pic>
      <p:pic>
        <p:nvPicPr>
          <p:cNvPr id="6" name="Picture 5">
            <a:extLst>
              <a:ext uri="{FF2B5EF4-FFF2-40B4-BE49-F238E27FC236}">
                <a16:creationId xmlns:a16="http://schemas.microsoft.com/office/drawing/2014/main" id="{66903B18-D445-984B-D242-D56D294FE27F}"/>
              </a:ext>
            </a:extLst>
          </p:cNvPr>
          <p:cNvPicPr>
            <a:picLocks noChangeAspect="1"/>
          </p:cNvPicPr>
          <p:nvPr/>
        </p:nvPicPr>
        <p:blipFill>
          <a:blip r:embed="rId3"/>
          <a:stretch>
            <a:fillRect/>
          </a:stretch>
        </p:blipFill>
        <p:spPr>
          <a:xfrm>
            <a:off x="6096000" y="4325915"/>
            <a:ext cx="5974835" cy="1558652"/>
          </a:xfrm>
          <a:prstGeom prst="rect">
            <a:avLst/>
          </a:prstGeom>
        </p:spPr>
      </p:pic>
      <p:pic>
        <p:nvPicPr>
          <p:cNvPr id="7" name="Picture 6">
            <a:extLst>
              <a:ext uri="{FF2B5EF4-FFF2-40B4-BE49-F238E27FC236}">
                <a16:creationId xmlns:a16="http://schemas.microsoft.com/office/drawing/2014/main" id="{C229850F-513C-F806-4B1F-D99DA3B1C848}"/>
              </a:ext>
            </a:extLst>
          </p:cNvPr>
          <p:cNvPicPr>
            <a:picLocks noChangeAspect="1"/>
          </p:cNvPicPr>
          <p:nvPr/>
        </p:nvPicPr>
        <p:blipFill>
          <a:blip r:embed="rId4"/>
          <a:stretch>
            <a:fillRect/>
          </a:stretch>
        </p:blipFill>
        <p:spPr>
          <a:xfrm>
            <a:off x="6402881" y="1828800"/>
            <a:ext cx="5279070" cy="1922180"/>
          </a:xfrm>
          <a:prstGeom prst="rect">
            <a:avLst/>
          </a:prstGeom>
        </p:spPr>
      </p:pic>
      <p:sp>
        <p:nvSpPr>
          <p:cNvPr id="9" name="Text Placeholder 8">
            <a:extLst>
              <a:ext uri="{FF2B5EF4-FFF2-40B4-BE49-F238E27FC236}">
                <a16:creationId xmlns:a16="http://schemas.microsoft.com/office/drawing/2014/main" id="{40AB256A-F5A7-E556-2A0C-251D9322B2D6}"/>
              </a:ext>
            </a:extLst>
          </p:cNvPr>
          <p:cNvSpPr>
            <a:spLocks noGrp="1"/>
          </p:cNvSpPr>
          <p:nvPr>
            <p:ph type="body" idx="1"/>
          </p:nvPr>
        </p:nvSpPr>
        <p:spPr>
          <a:xfrm>
            <a:off x="326078" y="1253865"/>
            <a:ext cx="5279070" cy="5091288"/>
          </a:xfrm>
        </p:spPr>
        <p:txBody>
          <a:bodyPr/>
          <a:lstStyle/>
          <a:p>
            <a:pPr marL="0" indent="0" algn="ctr">
              <a:buNone/>
            </a:pPr>
            <a:r>
              <a:rPr lang="en-US" dirty="0"/>
              <a:t>10X Fixed RNA</a:t>
            </a:r>
          </a:p>
        </p:txBody>
      </p:sp>
      <p:sp>
        <p:nvSpPr>
          <p:cNvPr id="10" name="Text Placeholder 8">
            <a:extLst>
              <a:ext uri="{FF2B5EF4-FFF2-40B4-BE49-F238E27FC236}">
                <a16:creationId xmlns:a16="http://schemas.microsoft.com/office/drawing/2014/main" id="{08A9D198-F441-8953-6B03-C2BE8DAF4790}"/>
              </a:ext>
            </a:extLst>
          </p:cNvPr>
          <p:cNvSpPr txBox="1">
            <a:spLocks/>
          </p:cNvSpPr>
          <p:nvPr/>
        </p:nvSpPr>
        <p:spPr>
          <a:xfrm>
            <a:off x="6336925" y="1253865"/>
            <a:ext cx="5279070" cy="5091288"/>
          </a:xfrm>
          <a:prstGeom prst="rect">
            <a:avLst/>
          </a:prstGeom>
        </p:spPr>
        <p:txBody>
          <a:bodyPr vert="horz" lIns="91440" tIns="45720" rIns="91440" bIns="45720" rtlCol="0" anchor="t">
            <a:normAutofit/>
          </a:bodyPr>
          <a:lstStyle>
            <a:lvl1pPr marL="380990" indent="-380990" algn="l" defTabSz="914400" rtl="0" eaLnBrk="1" latinLnBrk="0" hangingPunct="1">
              <a:lnSpc>
                <a:spcPct val="100000"/>
              </a:lnSpc>
              <a:spcBef>
                <a:spcPts val="1000"/>
              </a:spcBef>
              <a:buFont typeface="Arial"/>
              <a:buChar char="•"/>
              <a:defRPr sz="1867" kern="1200" baseline="0">
                <a:solidFill>
                  <a:srgbClr val="185485"/>
                </a:solidFill>
                <a:latin typeface="+mn-lt"/>
                <a:ea typeface="+mn-ea"/>
                <a:cs typeface="+mn-cs"/>
              </a:defRPr>
            </a:lvl1pPr>
            <a:lvl2pPr marL="609585" indent="0" algn="l" defTabSz="914400" rtl="0" eaLnBrk="1" latinLnBrk="0" hangingPunct="1">
              <a:lnSpc>
                <a:spcPct val="90000"/>
              </a:lnSpc>
              <a:spcBef>
                <a:spcPts val="500"/>
              </a:spcBef>
              <a:buFont typeface="Arial" panose="020B0604020202020204" pitchFamily="34" charset="0"/>
              <a:buNone/>
              <a:defRPr sz="2400" kern="1200">
                <a:solidFill>
                  <a:schemeClr val="tx1">
                    <a:tint val="75000"/>
                  </a:schemeClr>
                </a:solidFill>
                <a:latin typeface="+mn-lt"/>
                <a:ea typeface="+mn-ea"/>
                <a:cs typeface="+mn-cs"/>
              </a:defRPr>
            </a:lvl2pPr>
            <a:lvl3pPr marL="1219170" indent="0" algn="l" defTabSz="914400" rtl="0" eaLnBrk="1" latinLnBrk="0" hangingPunct="1">
              <a:lnSpc>
                <a:spcPct val="90000"/>
              </a:lnSpc>
              <a:spcBef>
                <a:spcPts val="500"/>
              </a:spcBef>
              <a:buFont typeface="Arial" panose="020B0604020202020204" pitchFamily="34" charset="0"/>
              <a:buNone/>
              <a:defRPr sz="2133" kern="1200">
                <a:solidFill>
                  <a:schemeClr val="tx1">
                    <a:tint val="75000"/>
                  </a:schemeClr>
                </a:solidFill>
                <a:latin typeface="+mn-lt"/>
                <a:ea typeface="+mn-ea"/>
                <a:cs typeface="+mn-cs"/>
              </a:defRPr>
            </a:lvl3pPr>
            <a:lvl4pPr marL="1828754" indent="0" algn="l" defTabSz="914400" rtl="0" eaLnBrk="1" latinLnBrk="0" hangingPunct="1">
              <a:lnSpc>
                <a:spcPct val="90000"/>
              </a:lnSpc>
              <a:spcBef>
                <a:spcPts val="500"/>
              </a:spcBef>
              <a:buFont typeface="Arial" panose="020B0604020202020204" pitchFamily="34" charset="0"/>
              <a:buNone/>
              <a:defRPr sz="1867" kern="1200">
                <a:solidFill>
                  <a:schemeClr val="tx1">
                    <a:tint val="75000"/>
                  </a:schemeClr>
                </a:solidFill>
                <a:latin typeface="+mn-lt"/>
                <a:ea typeface="+mn-ea"/>
                <a:cs typeface="+mn-cs"/>
              </a:defRPr>
            </a:lvl4pPr>
            <a:lvl5pPr marL="2438339" indent="0" algn="l" defTabSz="914400" rtl="0" eaLnBrk="1" latinLnBrk="0" hangingPunct="1">
              <a:lnSpc>
                <a:spcPct val="90000"/>
              </a:lnSpc>
              <a:spcBef>
                <a:spcPts val="500"/>
              </a:spcBef>
              <a:buFont typeface="Arial" panose="020B0604020202020204" pitchFamily="34" charset="0"/>
              <a:buNone/>
              <a:defRPr sz="1867" kern="1200">
                <a:solidFill>
                  <a:schemeClr val="tx1">
                    <a:tint val="75000"/>
                  </a:schemeClr>
                </a:solidFill>
                <a:latin typeface="+mn-lt"/>
                <a:ea typeface="+mn-ea"/>
                <a:cs typeface="+mn-cs"/>
              </a:defRPr>
            </a:lvl5pPr>
            <a:lvl6pPr marL="3047924" indent="0" algn="l" defTabSz="914400" rtl="0" eaLnBrk="1" latinLnBrk="0" hangingPunct="1">
              <a:lnSpc>
                <a:spcPct val="90000"/>
              </a:lnSpc>
              <a:spcBef>
                <a:spcPts val="500"/>
              </a:spcBef>
              <a:buFont typeface="Arial" panose="020B0604020202020204" pitchFamily="34" charset="0"/>
              <a:buNone/>
              <a:defRPr sz="1867" kern="1200">
                <a:solidFill>
                  <a:schemeClr val="tx1">
                    <a:tint val="75000"/>
                  </a:schemeClr>
                </a:solidFill>
                <a:latin typeface="+mn-lt"/>
                <a:ea typeface="+mn-ea"/>
                <a:cs typeface="+mn-cs"/>
              </a:defRPr>
            </a:lvl6pPr>
            <a:lvl7pPr marL="3657509" indent="0" algn="l" defTabSz="914400" rtl="0" eaLnBrk="1" latinLnBrk="0" hangingPunct="1">
              <a:lnSpc>
                <a:spcPct val="90000"/>
              </a:lnSpc>
              <a:spcBef>
                <a:spcPts val="500"/>
              </a:spcBef>
              <a:buFont typeface="Arial" panose="020B0604020202020204" pitchFamily="34" charset="0"/>
              <a:buNone/>
              <a:defRPr sz="1867" kern="1200">
                <a:solidFill>
                  <a:schemeClr val="tx1">
                    <a:tint val="75000"/>
                  </a:schemeClr>
                </a:solidFill>
                <a:latin typeface="+mn-lt"/>
                <a:ea typeface="+mn-ea"/>
                <a:cs typeface="+mn-cs"/>
              </a:defRPr>
            </a:lvl7pPr>
            <a:lvl8pPr marL="4267093" indent="0" algn="l" defTabSz="914400" rtl="0" eaLnBrk="1" latinLnBrk="0" hangingPunct="1">
              <a:lnSpc>
                <a:spcPct val="90000"/>
              </a:lnSpc>
              <a:spcBef>
                <a:spcPts val="500"/>
              </a:spcBef>
              <a:buFont typeface="Arial" panose="020B0604020202020204" pitchFamily="34" charset="0"/>
              <a:buNone/>
              <a:defRPr sz="1867" kern="1200">
                <a:solidFill>
                  <a:schemeClr val="tx1">
                    <a:tint val="75000"/>
                  </a:schemeClr>
                </a:solidFill>
                <a:latin typeface="+mn-lt"/>
                <a:ea typeface="+mn-ea"/>
                <a:cs typeface="+mn-cs"/>
              </a:defRPr>
            </a:lvl8pPr>
            <a:lvl9pPr marL="4876678" indent="0" algn="l" defTabSz="914400" rtl="0" eaLnBrk="1" latinLnBrk="0" hangingPunct="1">
              <a:lnSpc>
                <a:spcPct val="90000"/>
              </a:lnSpc>
              <a:spcBef>
                <a:spcPts val="500"/>
              </a:spcBef>
              <a:buFont typeface="Arial" panose="020B0604020202020204" pitchFamily="34" charset="0"/>
              <a:buNone/>
              <a:defRPr sz="1867" kern="1200">
                <a:solidFill>
                  <a:schemeClr val="tx1">
                    <a:tint val="75000"/>
                  </a:schemeClr>
                </a:solidFill>
                <a:latin typeface="+mn-lt"/>
                <a:ea typeface="+mn-ea"/>
                <a:cs typeface="+mn-cs"/>
              </a:defRPr>
            </a:lvl9pPr>
          </a:lstStyle>
          <a:p>
            <a:pPr marL="0" indent="0" algn="ctr">
              <a:buFont typeface="Arial"/>
              <a:buNone/>
            </a:pPr>
            <a:r>
              <a:rPr lang="en-US" dirty="0"/>
              <a:t>Honeycomb CLX</a:t>
            </a:r>
          </a:p>
        </p:txBody>
      </p:sp>
    </p:spTree>
    <p:extLst>
      <p:ext uri="{BB962C8B-B14F-4D97-AF65-F5344CB8AC3E}">
        <p14:creationId xmlns:p14="http://schemas.microsoft.com/office/powerpoint/2010/main" val="163971347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2234535-4C72-858C-CE23-60A76E295084}"/>
              </a:ext>
            </a:extLst>
          </p:cNvPr>
          <p:cNvPicPr>
            <a:picLocks noChangeAspect="1"/>
          </p:cNvPicPr>
          <p:nvPr/>
        </p:nvPicPr>
        <p:blipFill rotWithShape="1">
          <a:blip r:embed="rId2"/>
          <a:srcRect l="6278"/>
          <a:stretch/>
        </p:blipFill>
        <p:spPr>
          <a:xfrm>
            <a:off x="699678" y="1764473"/>
            <a:ext cx="2003009" cy="1178585"/>
          </a:xfrm>
          <a:prstGeom prst="rect">
            <a:avLst/>
          </a:prstGeom>
        </p:spPr>
      </p:pic>
      <p:pic>
        <p:nvPicPr>
          <p:cNvPr id="5" name="Picture 4">
            <a:extLst>
              <a:ext uri="{FF2B5EF4-FFF2-40B4-BE49-F238E27FC236}">
                <a16:creationId xmlns:a16="http://schemas.microsoft.com/office/drawing/2014/main" id="{4949EF33-AD5B-2FB1-578F-FB3159045E1B}"/>
              </a:ext>
            </a:extLst>
          </p:cNvPr>
          <p:cNvPicPr>
            <a:picLocks noChangeAspect="1"/>
          </p:cNvPicPr>
          <p:nvPr/>
        </p:nvPicPr>
        <p:blipFill>
          <a:blip r:embed="rId3"/>
          <a:stretch>
            <a:fillRect/>
          </a:stretch>
        </p:blipFill>
        <p:spPr>
          <a:xfrm>
            <a:off x="3105497" y="1607703"/>
            <a:ext cx="1911869" cy="1634576"/>
          </a:xfrm>
          <a:prstGeom prst="rect">
            <a:avLst/>
          </a:prstGeom>
        </p:spPr>
      </p:pic>
      <p:sp>
        <p:nvSpPr>
          <p:cNvPr id="6" name="TextBox 5">
            <a:extLst>
              <a:ext uri="{FF2B5EF4-FFF2-40B4-BE49-F238E27FC236}">
                <a16:creationId xmlns:a16="http://schemas.microsoft.com/office/drawing/2014/main" id="{7F730CF5-0A7E-CBC2-09D9-F828B9784CC0}"/>
              </a:ext>
            </a:extLst>
          </p:cNvPr>
          <p:cNvSpPr txBox="1"/>
          <p:nvPr/>
        </p:nvSpPr>
        <p:spPr>
          <a:xfrm>
            <a:off x="2743330" y="3397663"/>
            <a:ext cx="2636204" cy="379656"/>
          </a:xfrm>
          <a:prstGeom prst="rect">
            <a:avLst/>
          </a:prstGeom>
          <a:noFill/>
        </p:spPr>
        <p:txBody>
          <a:bodyPr wrap="square" rtlCol="0">
            <a:spAutoFit/>
          </a:bodyPr>
          <a:lstStyle/>
          <a:p>
            <a:pPr algn="ctr"/>
            <a:r>
              <a:rPr lang="en-US" sz="1867" dirty="0">
                <a:solidFill>
                  <a:srgbClr val="7F7F7F"/>
                </a:solidFill>
              </a:rPr>
              <a:t>~ 500M Reads</a:t>
            </a:r>
          </a:p>
        </p:txBody>
      </p:sp>
      <p:sp>
        <p:nvSpPr>
          <p:cNvPr id="7" name="TextBox 6">
            <a:extLst>
              <a:ext uri="{FF2B5EF4-FFF2-40B4-BE49-F238E27FC236}">
                <a16:creationId xmlns:a16="http://schemas.microsoft.com/office/drawing/2014/main" id="{3956DE1C-0863-820E-0627-D46F4D7A310D}"/>
              </a:ext>
            </a:extLst>
          </p:cNvPr>
          <p:cNvSpPr txBox="1"/>
          <p:nvPr/>
        </p:nvSpPr>
        <p:spPr>
          <a:xfrm>
            <a:off x="846100" y="3428415"/>
            <a:ext cx="1614493" cy="379656"/>
          </a:xfrm>
          <a:prstGeom prst="rect">
            <a:avLst/>
          </a:prstGeom>
          <a:noFill/>
        </p:spPr>
        <p:txBody>
          <a:bodyPr wrap="square" rtlCol="0">
            <a:spAutoFit/>
          </a:bodyPr>
          <a:lstStyle/>
          <a:p>
            <a:pPr algn="ctr"/>
            <a:r>
              <a:rPr lang="en-US" sz="1867" dirty="0">
                <a:solidFill>
                  <a:srgbClr val="7F7F7F"/>
                </a:solidFill>
              </a:rPr>
              <a:t>~20M reads</a:t>
            </a:r>
          </a:p>
        </p:txBody>
      </p:sp>
      <p:sp>
        <p:nvSpPr>
          <p:cNvPr id="8" name="TextBox 7">
            <a:extLst>
              <a:ext uri="{FF2B5EF4-FFF2-40B4-BE49-F238E27FC236}">
                <a16:creationId xmlns:a16="http://schemas.microsoft.com/office/drawing/2014/main" id="{D93BF83A-5A22-320F-3F2E-BD757F4C0968}"/>
              </a:ext>
            </a:extLst>
          </p:cNvPr>
          <p:cNvSpPr txBox="1"/>
          <p:nvPr/>
        </p:nvSpPr>
        <p:spPr>
          <a:xfrm>
            <a:off x="609600" y="1139382"/>
            <a:ext cx="2098260" cy="400110"/>
          </a:xfrm>
          <a:prstGeom prst="rect">
            <a:avLst/>
          </a:prstGeom>
          <a:noFill/>
        </p:spPr>
        <p:txBody>
          <a:bodyPr wrap="square" rtlCol="0">
            <a:spAutoFit/>
          </a:bodyPr>
          <a:lstStyle/>
          <a:p>
            <a:pPr algn="ctr"/>
            <a:r>
              <a:rPr lang="en-US" sz="2000" b="1" dirty="0" err="1">
                <a:solidFill>
                  <a:srgbClr val="254061"/>
                </a:solidFill>
                <a:latin typeface="Arial" panose="020B0604020202020204" pitchFamily="34" charset="0"/>
                <a:cs typeface="Arial" panose="020B0604020202020204" pitchFamily="34" charset="0"/>
              </a:rPr>
              <a:t>MiSeq</a:t>
            </a:r>
            <a:endParaRPr lang="en-US" sz="2000" b="1" dirty="0">
              <a:solidFill>
                <a:srgbClr val="254061"/>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82321142-F4DF-8A52-725E-A0BB0BB651C2}"/>
              </a:ext>
            </a:extLst>
          </p:cNvPr>
          <p:cNvSpPr txBox="1"/>
          <p:nvPr/>
        </p:nvSpPr>
        <p:spPr>
          <a:xfrm>
            <a:off x="3398750" y="1139382"/>
            <a:ext cx="2098260" cy="400110"/>
          </a:xfrm>
          <a:prstGeom prst="rect">
            <a:avLst/>
          </a:prstGeom>
          <a:noFill/>
        </p:spPr>
        <p:txBody>
          <a:bodyPr wrap="square" rtlCol="0">
            <a:spAutoFit/>
          </a:bodyPr>
          <a:lstStyle/>
          <a:p>
            <a:pPr algn="ctr"/>
            <a:r>
              <a:rPr lang="en-US" sz="2000" b="1" dirty="0" err="1">
                <a:solidFill>
                  <a:srgbClr val="254061"/>
                </a:solidFill>
                <a:latin typeface="Arial" panose="020B0604020202020204" pitchFamily="34" charset="0"/>
                <a:cs typeface="Arial" panose="020B0604020202020204" pitchFamily="34" charset="0"/>
              </a:rPr>
              <a:t>NextSeq</a:t>
            </a:r>
            <a:r>
              <a:rPr lang="en-US" sz="2000" b="1" dirty="0">
                <a:solidFill>
                  <a:srgbClr val="254061"/>
                </a:solidFill>
                <a:latin typeface="Arial" panose="020B0604020202020204" pitchFamily="34" charset="0"/>
                <a:cs typeface="Arial" panose="020B0604020202020204" pitchFamily="34" charset="0"/>
              </a:rPr>
              <a:t> 500</a:t>
            </a:r>
          </a:p>
        </p:txBody>
      </p:sp>
      <p:sp>
        <p:nvSpPr>
          <p:cNvPr id="11" name="TextBox 10">
            <a:extLst>
              <a:ext uri="{FF2B5EF4-FFF2-40B4-BE49-F238E27FC236}">
                <a16:creationId xmlns:a16="http://schemas.microsoft.com/office/drawing/2014/main" id="{1CA19DCC-D474-40AC-7DD8-A577B9FD95F1}"/>
              </a:ext>
            </a:extLst>
          </p:cNvPr>
          <p:cNvSpPr txBox="1"/>
          <p:nvPr/>
        </p:nvSpPr>
        <p:spPr>
          <a:xfrm>
            <a:off x="6187900" y="1121536"/>
            <a:ext cx="2098260" cy="400110"/>
          </a:xfrm>
          <a:prstGeom prst="rect">
            <a:avLst/>
          </a:prstGeom>
          <a:noFill/>
        </p:spPr>
        <p:txBody>
          <a:bodyPr wrap="square" rtlCol="0">
            <a:spAutoFit/>
          </a:bodyPr>
          <a:lstStyle/>
          <a:p>
            <a:pPr algn="ctr"/>
            <a:r>
              <a:rPr lang="en-US" sz="2000" b="1" dirty="0" err="1">
                <a:solidFill>
                  <a:srgbClr val="254061"/>
                </a:solidFill>
                <a:latin typeface="Arial" panose="020B0604020202020204" pitchFamily="34" charset="0"/>
                <a:cs typeface="Arial" panose="020B0604020202020204" pitchFamily="34" charset="0"/>
              </a:rPr>
              <a:t>NextSeq</a:t>
            </a:r>
            <a:r>
              <a:rPr lang="en-US" sz="2000" b="1" dirty="0">
                <a:solidFill>
                  <a:srgbClr val="254061"/>
                </a:solidFill>
                <a:latin typeface="Arial" panose="020B0604020202020204" pitchFamily="34" charset="0"/>
                <a:cs typeface="Arial" panose="020B0604020202020204" pitchFamily="34" charset="0"/>
              </a:rPr>
              <a:t> 2000</a:t>
            </a:r>
          </a:p>
        </p:txBody>
      </p:sp>
      <p:sp>
        <p:nvSpPr>
          <p:cNvPr id="12" name="TextBox 11">
            <a:extLst>
              <a:ext uri="{FF2B5EF4-FFF2-40B4-BE49-F238E27FC236}">
                <a16:creationId xmlns:a16="http://schemas.microsoft.com/office/drawing/2014/main" id="{625DC190-A663-CCB5-EE13-BC51062C56B9}"/>
              </a:ext>
            </a:extLst>
          </p:cNvPr>
          <p:cNvSpPr txBox="1"/>
          <p:nvPr/>
        </p:nvSpPr>
        <p:spPr>
          <a:xfrm>
            <a:off x="8977050" y="1116967"/>
            <a:ext cx="2098260" cy="400110"/>
          </a:xfrm>
          <a:prstGeom prst="rect">
            <a:avLst/>
          </a:prstGeom>
          <a:noFill/>
        </p:spPr>
        <p:txBody>
          <a:bodyPr wrap="square" rtlCol="0">
            <a:spAutoFit/>
          </a:bodyPr>
          <a:lstStyle/>
          <a:p>
            <a:pPr algn="ctr"/>
            <a:r>
              <a:rPr lang="en-US" sz="2000" b="1" dirty="0" err="1">
                <a:solidFill>
                  <a:srgbClr val="254061"/>
                </a:solidFill>
                <a:latin typeface="Arial" panose="020B0604020202020204" pitchFamily="34" charset="0"/>
                <a:cs typeface="Arial" panose="020B0604020202020204" pitchFamily="34" charset="0"/>
              </a:rPr>
              <a:t>NovaSeq</a:t>
            </a:r>
            <a:endParaRPr lang="en-US" sz="2000" b="1" dirty="0">
              <a:solidFill>
                <a:srgbClr val="254061"/>
              </a:solidFill>
              <a:latin typeface="Arial" panose="020B0604020202020204" pitchFamily="34" charset="0"/>
              <a:cs typeface="Arial" panose="020B0604020202020204" pitchFamily="34" charset="0"/>
            </a:endParaRPr>
          </a:p>
        </p:txBody>
      </p:sp>
      <p:sp>
        <p:nvSpPr>
          <p:cNvPr id="13" name="TextBox 12">
            <a:extLst>
              <a:ext uri="{FF2B5EF4-FFF2-40B4-BE49-F238E27FC236}">
                <a16:creationId xmlns:a16="http://schemas.microsoft.com/office/drawing/2014/main" id="{C970C977-0E15-8502-8633-F3EA40B0E5C4}"/>
              </a:ext>
            </a:extLst>
          </p:cNvPr>
          <p:cNvSpPr txBox="1"/>
          <p:nvPr/>
        </p:nvSpPr>
        <p:spPr>
          <a:xfrm>
            <a:off x="5662271" y="3397663"/>
            <a:ext cx="2636204" cy="379656"/>
          </a:xfrm>
          <a:prstGeom prst="rect">
            <a:avLst/>
          </a:prstGeom>
          <a:noFill/>
        </p:spPr>
        <p:txBody>
          <a:bodyPr wrap="square" rtlCol="0">
            <a:spAutoFit/>
          </a:bodyPr>
          <a:lstStyle/>
          <a:p>
            <a:pPr algn="ctr"/>
            <a:r>
              <a:rPr lang="en-US" sz="1867" dirty="0">
                <a:solidFill>
                  <a:srgbClr val="7F7F7F"/>
                </a:solidFill>
              </a:rPr>
              <a:t>~ 1.2B Reads</a:t>
            </a:r>
          </a:p>
        </p:txBody>
      </p:sp>
      <p:sp>
        <p:nvSpPr>
          <p:cNvPr id="14" name="TextBox 13">
            <a:extLst>
              <a:ext uri="{FF2B5EF4-FFF2-40B4-BE49-F238E27FC236}">
                <a16:creationId xmlns:a16="http://schemas.microsoft.com/office/drawing/2014/main" id="{637FBFF6-BB22-2E8F-7A0B-A48D8E80CFF5}"/>
              </a:ext>
            </a:extLst>
          </p:cNvPr>
          <p:cNvSpPr txBox="1"/>
          <p:nvPr/>
        </p:nvSpPr>
        <p:spPr>
          <a:xfrm>
            <a:off x="8581212" y="3397663"/>
            <a:ext cx="2636204" cy="379656"/>
          </a:xfrm>
          <a:prstGeom prst="rect">
            <a:avLst/>
          </a:prstGeom>
          <a:noFill/>
        </p:spPr>
        <p:txBody>
          <a:bodyPr wrap="square" rtlCol="0">
            <a:spAutoFit/>
          </a:bodyPr>
          <a:lstStyle/>
          <a:p>
            <a:pPr algn="ctr"/>
            <a:r>
              <a:rPr lang="en-US" sz="1867" dirty="0">
                <a:solidFill>
                  <a:srgbClr val="7F7F7F"/>
                </a:solidFill>
              </a:rPr>
              <a:t>~ 6, 10 or 25B Reads</a:t>
            </a:r>
          </a:p>
        </p:txBody>
      </p:sp>
      <p:pic>
        <p:nvPicPr>
          <p:cNvPr id="16" name="Picture 15" descr="A picture containing text, toiletry, cosmetic&#10;&#10;Description automatically generated">
            <a:extLst>
              <a:ext uri="{FF2B5EF4-FFF2-40B4-BE49-F238E27FC236}">
                <a16:creationId xmlns:a16="http://schemas.microsoft.com/office/drawing/2014/main" id="{5B69C6B4-9876-96D7-7517-9675BD862DA2}"/>
              </a:ext>
            </a:extLst>
          </p:cNvPr>
          <p:cNvPicPr>
            <a:picLocks noChangeAspect="1"/>
          </p:cNvPicPr>
          <p:nvPr/>
        </p:nvPicPr>
        <p:blipFill>
          <a:blip r:embed="rId4"/>
          <a:stretch>
            <a:fillRect/>
          </a:stretch>
        </p:blipFill>
        <p:spPr>
          <a:xfrm>
            <a:off x="6096000" y="1608099"/>
            <a:ext cx="2098259" cy="1348881"/>
          </a:xfrm>
          <a:prstGeom prst="rect">
            <a:avLst/>
          </a:prstGeom>
        </p:spPr>
      </p:pic>
      <p:pic>
        <p:nvPicPr>
          <p:cNvPr id="18" name="Picture 17" descr="Graphical user interface&#10;&#10;Description automatically generated">
            <a:extLst>
              <a:ext uri="{FF2B5EF4-FFF2-40B4-BE49-F238E27FC236}">
                <a16:creationId xmlns:a16="http://schemas.microsoft.com/office/drawing/2014/main" id="{70E592D0-6AE8-A790-5B2E-E279F3994C43}"/>
              </a:ext>
            </a:extLst>
          </p:cNvPr>
          <p:cNvPicPr>
            <a:picLocks noChangeAspect="1"/>
          </p:cNvPicPr>
          <p:nvPr/>
        </p:nvPicPr>
        <p:blipFill>
          <a:blip r:embed="rId5"/>
          <a:stretch>
            <a:fillRect/>
          </a:stretch>
        </p:blipFill>
        <p:spPr>
          <a:xfrm>
            <a:off x="9128317" y="1539492"/>
            <a:ext cx="1795725" cy="1795725"/>
          </a:xfrm>
          <a:prstGeom prst="rect">
            <a:avLst/>
          </a:prstGeom>
        </p:spPr>
      </p:pic>
      <p:pic>
        <p:nvPicPr>
          <p:cNvPr id="20" name="Graphic 19" descr="Arrow: Straight with solid fill">
            <a:extLst>
              <a:ext uri="{FF2B5EF4-FFF2-40B4-BE49-F238E27FC236}">
                <a16:creationId xmlns:a16="http://schemas.microsoft.com/office/drawing/2014/main" id="{FBD55141-262C-5DC4-FE55-CC82C6C7DD6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10800000">
            <a:off x="701500" y="3328732"/>
            <a:ext cx="10972800" cy="3878370"/>
          </a:xfrm>
          <a:prstGeom prst="rect">
            <a:avLst/>
          </a:prstGeom>
        </p:spPr>
      </p:pic>
      <p:sp>
        <p:nvSpPr>
          <p:cNvPr id="21" name="TextBox 20">
            <a:extLst>
              <a:ext uri="{FF2B5EF4-FFF2-40B4-BE49-F238E27FC236}">
                <a16:creationId xmlns:a16="http://schemas.microsoft.com/office/drawing/2014/main" id="{C59BB48D-F008-43F7-B81B-2AEE5177B94D}"/>
              </a:ext>
            </a:extLst>
          </p:cNvPr>
          <p:cNvSpPr txBox="1"/>
          <p:nvPr/>
        </p:nvSpPr>
        <p:spPr>
          <a:xfrm>
            <a:off x="4410075" y="4944751"/>
            <a:ext cx="3371850" cy="646331"/>
          </a:xfrm>
          <a:prstGeom prst="rect">
            <a:avLst/>
          </a:prstGeom>
          <a:noFill/>
        </p:spPr>
        <p:txBody>
          <a:bodyPr wrap="square" rtlCol="0">
            <a:spAutoFit/>
          </a:bodyPr>
          <a:lstStyle/>
          <a:p>
            <a:pPr algn="ctr"/>
            <a:r>
              <a:rPr lang="en-US" sz="3600" dirty="0"/>
              <a:t>Price</a:t>
            </a:r>
            <a:endParaRPr lang="en-US" dirty="0"/>
          </a:p>
        </p:txBody>
      </p:sp>
      <p:pic>
        <p:nvPicPr>
          <p:cNvPr id="2" name="Picture 1">
            <a:extLst>
              <a:ext uri="{FF2B5EF4-FFF2-40B4-BE49-F238E27FC236}">
                <a16:creationId xmlns:a16="http://schemas.microsoft.com/office/drawing/2014/main" id="{1217E866-5154-3BC6-3364-55EFFCB5F38C}"/>
              </a:ext>
            </a:extLst>
          </p:cNvPr>
          <p:cNvPicPr>
            <a:picLocks noChangeAspect="1"/>
          </p:cNvPicPr>
          <p:nvPr/>
        </p:nvPicPr>
        <p:blipFill rotWithShape="1">
          <a:blip r:embed="rId8"/>
          <a:srcRect l="4386" t="24566" r="4902" b="26404"/>
          <a:stretch/>
        </p:blipFill>
        <p:spPr>
          <a:xfrm>
            <a:off x="9673390" y="6216316"/>
            <a:ext cx="2350167" cy="641684"/>
          </a:xfrm>
          <a:prstGeom prst="rect">
            <a:avLst/>
          </a:prstGeom>
        </p:spPr>
      </p:pic>
      <p:sp>
        <p:nvSpPr>
          <p:cNvPr id="17" name="Google Shape;641;g10bafbc5172_1_93">
            <a:extLst>
              <a:ext uri="{FF2B5EF4-FFF2-40B4-BE49-F238E27FC236}">
                <a16:creationId xmlns:a16="http://schemas.microsoft.com/office/drawing/2014/main" id="{241CCF62-93A3-4E03-659B-0ABD9BA4FC45}"/>
              </a:ext>
            </a:extLst>
          </p:cNvPr>
          <p:cNvSpPr txBox="1"/>
          <p:nvPr/>
        </p:nvSpPr>
        <p:spPr>
          <a:xfrm>
            <a:off x="19416" y="112871"/>
            <a:ext cx="12192000" cy="1087501"/>
          </a:xfrm>
          <a:prstGeom prst="rect">
            <a:avLst/>
          </a:prstGeom>
          <a:noFill/>
          <a:ln>
            <a:noFill/>
          </a:ln>
        </p:spPr>
        <p:txBody>
          <a:bodyPr spcFirstLastPara="1" wrap="square" lIns="121900" tIns="121900" rIns="121900" bIns="121900" anchor="t" anchorCtr="0">
            <a:spAutoFit/>
          </a:bodyPr>
          <a:lstStyle/>
          <a:p>
            <a:pPr algn="ctr">
              <a:lnSpc>
                <a:spcPct val="115000"/>
              </a:lnSpc>
            </a:pPr>
            <a:r>
              <a:rPr lang="en-US" sz="2667" b="1" dirty="0">
                <a:solidFill>
                  <a:schemeClr val="dk2"/>
                </a:solidFill>
              </a:rPr>
              <a:t>Sequencers</a:t>
            </a:r>
            <a:endParaRPr sz="2667" b="1" dirty="0">
              <a:solidFill>
                <a:schemeClr val="dk2"/>
              </a:solidFill>
            </a:endParaRPr>
          </a:p>
          <a:p>
            <a:pPr algn="ctr"/>
            <a:endParaRPr sz="2400" dirty="0"/>
          </a:p>
        </p:txBody>
      </p:sp>
    </p:spTree>
    <p:extLst>
      <p:ext uri="{BB962C8B-B14F-4D97-AF65-F5344CB8AC3E}">
        <p14:creationId xmlns:p14="http://schemas.microsoft.com/office/powerpoint/2010/main" val="219868634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DC0FDF1-18C6-DC1C-AA15-56498D1EAE62}"/>
              </a:ext>
            </a:extLst>
          </p:cNvPr>
          <p:cNvSpPr>
            <a:spLocks noGrp="1"/>
          </p:cNvSpPr>
          <p:nvPr>
            <p:ph type="title"/>
          </p:nvPr>
        </p:nvSpPr>
        <p:spPr/>
        <p:txBody>
          <a:bodyPr>
            <a:normAutofit/>
          </a:bodyPr>
          <a:lstStyle/>
          <a:p>
            <a:r>
              <a:rPr lang="en-US" dirty="0"/>
              <a:t>Sequencing considerations: choosing a sequencer</a:t>
            </a:r>
          </a:p>
        </p:txBody>
      </p:sp>
      <p:sp>
        <p:nvSpPr>
          <p:cNvPr id="4" name="TextBox 3">
            <a:extLst>
              <a:ext uri="{FF2B5EF4-FFF2-40B4-BE49-F238E27FC236}">
                <a16:creationId xmlns:a16="http://schemas.microsoft.com/office/drawing/2014/main" id="{9CCA96C6-DC6F-4F7F-0152-4B315BA4A06F}"/>
              </a:ext>
            </a:extLst>
          </p:cNvPr>
          <p:cNvSpPr txBox="1"/>
          <p:nvPr/>
        </p:nvSpPr>
        <p:spPr>
          <a:xfrm>
            <a:off x="339636" y="1324292"/>
            <a:ext cx="10384618" cy="3293209"/>
          </a:xfrm>
          <a:prstGeom prst="rect">
            <a:avLst/>
          </a:prstGeom>
          <a:noFill/>
        </p:spPr>
        <p:txBody>
          <a:bodyPr wrap="square" rtlCol="0">
            <a:spAutoFit/>
          </a:bodyPr>
          <a:lstStyle/>
          <a:p>
            <a:pPr marL="742950" lvl="1" indent="-285750">
              <a:lnSpc>
                <a:spcPct val="150000"/>
              </a:lnSpc>
              <a:buFont typeface="Arial" panose="020B0604020202020204" pitchFamily="34" charset="0"/>
              <a:buChar char="•"/>
            </a:pPr>
            <a:r>
              <a:rPr lang="en-US" sz="2400" dirty="0"/>
              <a:t>What type of sequencer do you have access to?</a:t>
            </a:r>
          </a:p>
          <a:p>
            <a:pPr marL="742950" lvl="1" indent="-285750">
              <a:lnSpc>
                <a:spcPct val="150000"/>
              </a:lnSpc>
              <a:buFont typeface="Arial" panose="020B0604020202020204" pitchFamily="34" charset="0"/>
              <a:buChar char="•"/>
            </a:pPr>
            <a:r>
              <a:rPr lang="en-US" sz="2400" dirty="0"/>
              <a:t>What is your budget?</a:t>
            </a:r>
          </a:p>
          <a:p>
            <a:pPr marL="742950" lvl="1" indent="-285750">
              <a:lnSpc>
                <a:spcPct val="150000"/>
              </a:lnSpc>
              <a:buFont typeface="Arial" panose="020B0604020202020204" pitchFamily="34" charset="0"/>
              <a:buChar char="•"/>
            </a:pPr>
            <a:r>
              <a:rPr lang="en-US" sz="2400" dirty="0"/>
              <a:t>How many samples do you have that can be sequenced together? (remember indexes and read structure)</a:t>
            </a:r>
          </a:p>
          <a:p>
            <a:pPr marL="742950" lvl="1" indent="-285750">
              <a:lnSpc>
                <a:spcPct val="150000"/>
              </a:lnSpc>
              <a:buFont typeface="Arial" panose="020B0604020202020204" pitchFamily="34" charset="0"/>
              <a:buChar char="•"/>
            </a:pPr>
            <a:r>
              <a:rPr lang="en-US" sz="2400" dirty="0"/>
              <a:t>How many reads do you need?</a:t>
            </a:r>
          </a:p>
          <a:p>
            <a:endParaRPr lang="en-US" sz="2800" dirty="0"/>
          </a:p>
        </p:txBody>
      </p:sp>
    </p:spTree>
    <p:extLst>
      <p:ext uri="{BB962C8B-B14F-4D97-AF65-F5344CB8AC3E}">
        <p14:creationId xmlns:p14="http://schemas.microsoft.com/office/powerpoint/2010/main" val="262595428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D103747-4887-1FC0-2CA6-EE3628BDBD5F}"/>
              </a:ext>
            </a:extLst>
          </p:cNvPr>
          <p:cNvSpPr>
            <a:spLocks noGrp="1"/>
          </p:cNvSpPr>
          <p:nvPr>
            <p:ph type="body" idx="1"/>
          </p:nvPr>
        </p:nvSpPr>
        <p:spPr/>
        <p:txBody>
          <a:bodyPr/>
          <a:lstStyle/>
          <a:p>
            <a:pPr marL="0" indent="0">
              <a:buNone/>
            </a:pPr>
            <a:r>
              <a:rPr lang="en-US" dirty="0"/>
              <a:t>1. Decide which samples you are pooling (consider which samples have compatible read structure and indexes)</a:t>
            </a:r>
          </a:p>
          <a:p>
            <a:pPr marL="0" indent="0">
              <a:buNone/>
            </a:pPr>
            <a:r>
              <a:rPr lang="en-US" dirty="0"/>
              <a:t>2. Decide the ratio you want to pool your samples (most commonly pool evenly, but if expecting different cell outputs then pool in proportion)</a:t>
            </a:r>
          </a:p>
          <a:p>
            <a:pPr marL="0" indent="0">
              <a:buNone/>
            </a:pPr>
            <a:r>
              <a:rPr lang="en-US" dirty="0"/>
              <a:t>3. Determine the pool concentration and volume you need for your sequencer (e.g. 5 </a:t>
            </a:r>
            <a:r>
              <a:rPr lang="en-US" dirty="0" err="1"/>
              <a:t>uL</a:t>
            </a:r>
            <a:r>
              <a:rPr lang="en-US" dirty="0"/>
              <a:t> pool at 4nM for NextSeq500)</a:t>
            </a:r>
          </a:p>
          <a:p>
            <a:pPr marL="0" indent="0">
              <a:buNone/>
            </a:pPr>
            <a:r>
              <a:rPr lang="en-US" dirty="0"/>
              <a:t>4. Calculate the current </a:t>
            </a:r>
            <a:r>
              <a:rPr lang="en-US" dirty="0" err="1"/>
              <a:t>nM</a:t>
            </a:r>
            <a:r>
              <a:rPr lang="en-US" dirty="0"/>
              <a:t> concentration for each sample from tape/qubit/</a:t>
            </a:r>
            <a:r>
              <a:rPr lang="en-US" dirty="0" err="1"/>
              <a:t>BioA</a:t>
            </a:r>
            <a:endParaRPr lang="en-US" dirty="0"/>
          </a:p>
          <a:p>
            <a:pPr marL="0" indent="0">
              <a:buNone/>
            </a:pPr>
            <a:r>
              <a:rPr lang="en-US" dirty="0"/>
              <a:t>5. Combine samples at determined ratio of moles</a:t>
            </a:r>
          </a:p>
          <a:p>
            <a:pPr marL="0" indent="0">
              <a:buNone/>
            </a:pPr>
            <a:r>
              <a:rPr lang="en-US" dirty="0"/>
              <a:t>6. Tape/qubit/</a:t>
            </a:r>
            <a:r>
              <a:rPr lang="en-US" dirty="0" err="1"/>
              <a:t>BioA</a:t>
            </a:r>
            <a:r>
              <a:rPr lang="en-US" dirty="0"/>
              <a:t> sample</a:t>
            </a:r>
          </a:p>
          <a:p>
            <a:pPr marL="0" indent="0">
              <a:buNone/>
            </a:pPr>
            <a:r>
              <a:rPr lang="en-US" dirty="0"/>
              <a:t>7. Dilute to proper concentration for sequencer</a:t>
            </a:r>
          </a:p>
          <a:p>
            <a:pPr marL="0" indent="0">
              <a:buNone/>
            </a:pPr>
            <a:endParaRPr lang="en-US" dirty="0"/>
          </a:p>
        </p:txBody>
      </p:sp>
      <p:sp>
        <p:nvSpPr>
          <p:cNvPr id="3" name="Title 2">
            <a:extLst>
              <a:ext uri="{FF2B5EF4-FFF2-40B4-BE49-F238E27FC236}">
                <a16:creationId xmlns:a16="http://schemas.microsoft.com/office/drawing/2014/main" id="{EC949AB2-B444-4FF0-29A9-AAA9FFC92BEE}"/>
              </a:ext>
            </a:extLst>
          </p:cNvPr>
          <p:cNvSpPr>
            <a:spLocks noGrp="1"/>
          </p:cNvSpPr>
          <p:nvPr>
            <p:ph type="title"/>
          </p:nvPr>
        </p:nvSpPr>
        <p:spPr/>
        <p:txBody>
          <a:bodyPr>
            <a:normAutofit/>
          </a:bodyPr>
          <a:lstStyle/>
          <a:p>
            <a:r>
              <a:rPr lang="en-US" dirty="0"/>
              <a:t>How do I pool my samples?</a:t>
            </a:r>
          </a:p>
        </p:txBody>
      </p:sp>
      <p:sp>
        <p:nvSpPr>
          <p:cNvPr id="5" name="TextBox 4">
            <a:extLst>
              <a:ext uri="{FF2B5EF4-FFF2-40B4-BE49-F238E27FC236}">
                <a16:creationId xmlns:a16="http://schemas.microsoft.com/office/drawing/2014/main" id="{2F401227-7FD3-ABFA-9CEC-B775CDAD5C62}"/>
              </a:ext>
            </a:extLst>
          </p:cNvPr>
          <p:cNvSpPr txBox="1"/>
          <p:nvPr/>
        </p:nvSpPr>
        <p:spPr>
          <a:xfrm>
            <a:off x="753036" y="4420784"/>
            <a:ext cx="10972792" cy="2031325"/>
          </a:xfrm>
          <a:prstGeom prst="rect">
            <a:avLst/>
          </a:prstGeom>
          <a:noFill/>
        </p:spPr>
        <p:txBody>
          <a:bodyPr wrap="square" rtlCol="0">
            <a:spAutoFit/>
          </a:bodyPr>
          <a:lstStyle/>
          <a:p>
            <a:r>
              <a:rPr lang="en-US" dirty="0"/>
              <a:t>Example: </a:t>
            </a:r>
          </a:p>
          <a:p>
            <a:r>
              <a:rPr lang="en-US" dirty="0"/>
              <a:t>I have two samples that I want to pool equally for a NextSeq500 run. Sample 1 is at 9 </a:t>
            </a:r>
            <a:r>
              <a:rPr lang="en-US" dirty="0" err="1"/>
              <a:t>nM</a:t>
            </a:r>
            <a:r>
              <a:rPr lang="en-US" dirty="0"/>
              <a:t> and Sample 2 is at 4.5nM. How should I pool?</a:t>
            </a:r>
          </a:p>
          <a:p>
            <a:endParaRPr lang="en-US" dirty="0"/>
          </a:p>
          <a:p>
            <a:r>
              <a:rPr lang="en-US" dirty="0"/>
              <a:t>To make sure I have enough volume to load, I will use 2 </a:t>
            </a:r>
            <a:r>
              <a:rPr lang="en-US" dirty="0" err="1"/>
              <a:t>uL</a:t>
            </a:r>
            <a:r>
              <a:rPr lang="en-US" dirty="0"/>
              <a:t> of my most concentrated sample (Sample 1), I will then add twice as much volume of Sample 2, so 4 </a:t>
            </a:r>
            <a:r>
              <a:rPr lang="en-US" dirty="0" err="1"/>
              <a:t>uL</a:t>
            </a:r>
            <a:r>
              <a:rPr lang="en-US" dirty="0"/>
              <a:t>, because the concentration is half that of Sample 1. I will then QC and dilute to 4nM.</a:t>
            </a:r>
          </a:p>
        </p:txBody>
      </p:sp>
    </p:spTree>
    <p:extLst>
      <p:ext uri="{BB962C8B-B14F-4D97-AF65-F5344CB8AC3E}">
        <p14:creationId xmlns:p14="http://schemas.microsoft.com/office/powerpoint/2010/main" val="423950343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03061B5-3EAA-D2D9-1C8E-A98C50347FB9}"/>
              </a:ext>
            </a:extLst>
          </p:cNvPr>
          <p:cNvSpPr>
            <a:spLocks noGrp="1"/>
          </p:cNvSpPr>
          <p:nvPr>
            <p:ph type="body" idx="1"/>
          </p:nvPr>
        </p:nvSpPr>
        <p:spPr/>
        <p:txBody>
          <a:bodyPr/>
          <a:lstStyle/>
          <a:p>
            <a:r>
              <a:rPr lang="en-US" dirty="0"/>
              <a:t>There is more than one way to do single cell</a:t>
            </a:r>
          </a:p>
          <a:p>
            <a:r>
              <a:rPr lang="en-US" dirty="0"/>
              <a:t>Cell lines are easier to work with than biopsies</a:t>
            </a:r>
          </a:p>
          <a:p>
            <a:r>
              <a:rPr lang="en-US" dirty="0"/>
              <a:t>Understanding what is happening in each step of the protocol is very helpful! And helps with troubleshooting!</a:t>
            </a:r>
          </a:p>
          <a:p>
            <a:r>
              <a:rPr lang="en-US" dirty="0"/>
              <a:t>Even when things don’t look perfect you can still achieve good data- so keep going!</a:t>
            </a:r>
          </a:p>
          <a:p>
            <a:endParaRPr lang="en-US" dirty="0"/>
          </a:p>
          <a:p>
            <a:r>
              <a:rPr lang="en-US" dirty="0"/>
              <a:t>You can do single cell!</a:t>
            </a:r>
          </a:p>
        </p:txBody>
      </p:sp>
      <p:sp>
        <p:nvSpPr>
          <p:cNvPr id="3" name="Title 2">
            <a:extLst>
              <a:ext uri="{FF2B5EF4-FFF2-40B4-BE49-F238E27FC236}">
                <a16:creationId xmlns:a16="http://schemas.microsoft.com/office/drawing/2014/main" id="{E802D583-1579-F0D3-0E9F-674EA69EF694}"/>
              </a:ext>
            </a:extLst>
          </p:cNvPr>
          <p:cNvSpPr>
            <a:spLocks noGrp="1"/>
          </p:cNvSpPr>
          <p:nvPr>
            <p:ph type="title"/>
          </p:nvPr>
        </p:nvSpPr>
        <p:spPr/>
        <p:txBody>
          <a:bodyPr/>
          <a:lstStyle/>
          <a:p>
            <a:r>
              <a:rPr lang="en-US" dirty="0"/>
              <a:t>Lessons from this week!</a:t>
            </a:r>
          </a:p>
        </p:txBody>
      </p:sp>
    </p:spTree>
    <p:extLst>
      <p:ext uri="{BB962C8B-B14F-4D97-AF65-F5344CB8AC3E}">
        <p14:creationId xmlns:p14="http://schemas.microsoft.com/office/powerpoint/2010/main" val="301047032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20F32F9-AD97-20F5-EA31-A8E354692B54}"/>
              </a:ext>
            </a:extLst>
          </p:cNvPr>
          <p:cNvSpPr>
            <a:spLocks noGrp="1"/>
          </p:cNvSpPr>
          <p:nvPr>
            <p:ph type="title"/>
          </p:nvPr>
        </p:nvSpPr>
        <p:spPr>
          <a:xfrm>
            <a:off x="609600" y="1940012"/>
            <a:ext cx="10972800" cy="2594917"/>
          </a:xfrm>
        </p:spPr>
        <p:txBody>
          <a:bodyPr>
            <a:normAutofit fontScale="90000"/>
          </a:bodyPr>
          <a:lstStyle/>
          <a:p>
            <a:r>
              <a:rPr lang="en-US" dirty="0"/>
              <a:t>Thanks so much for spending the week with us, we truly enjoyed working with you and hope our paths cross again the in the future!</a:t>
            </a:r>
            <a:br>
              <a:rPr lang="en-US" dirty="0"/>
            </a:br>
            <a:br>
              <a:rPr lang="en-US" dirty="0"/>
            </a:br>
            <a:r>
              <a:rPr lang="en-US" dirty="0"/>
              <a:t>If you have questions or want to talk through experimental plans/idea/questions, please feel free to contact us! </a:t>
            </a:r>
            <a:br>
              <a:rPr lang="en-US" dirty="0"/>
            </a:br>
            <a:br>
              <a:rPr lang="en-US" dirty="0"/>
            </a:br>
            <a:r>
              <a:rPr lang="en-US" dirty="0"/>
              <a:t>Everyone you met from the </a:t>
            </a:r>
            <a:r>
              <a:rPr lang="en-US" dirty="0" err="1"/>
              <a:t>Shalek</a:t>
            </a:r>
            <a:r>
              <a:rPr lang="en-US" dirty="0"/>
              <a:t> Lab has their contact info up to date on https://</a:t>
            </a:r>
            <a:r>
              <a:rPr lang="en-US" dirty="0" err="1"/>
              <a:t>shaleklab.com</a:t>
            </a:r>
            <a:r>
              <a:rPr lang="en-US" dirty="0"/>
              <a:t>/team/nucleus/</a:t>
            </a:r>
          </a:p>
        </p:txBody>
      </p:sp>
    </p:spTree>
    <p:extLst>
      <p:ext uri="{BB962C8B-B14F-4D97-AF65-F5344CB8AC3E}">
        <p14:creationId xmlns:p14="http://schemas.microsoft.com/office/powerpoint/2010/main" val="301164370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54" name="Google Shape;254;g109004492d9_2_66"/>
          <p:cNvSpPr txBox="1"/>
          <p:nvPr/>
        </p:nvSpPr>
        <p:spPr>
          <a:xfrm>
            <a:off x="9864009" y="6078052"/>
            <a:ext cx="1745600" cy="615513"/>
          </a:xfrm>
          <a:prstGeom prst="rect">
            <a:avLst/>
          </a:prstGeom>
          <a:noFill/>
          <a:ln>
            <a:noFill/>
          </a:ln>
        </p:spPr>
        <p:txBody>
          <a:bodyPr spcFirstLastPara="1" wrap="square" lIns="121900" tIns="121900" rIns="121900" bIns="121900" anchor="t" anchorCtr="0">
            <a:spAutoFit/>
          </a:bodyPr>
          <a:lstStyle/>
          <a:p>
            <a:endParaRPr sz="2400"/>
          </a:p>
        </p:txBody>
      </p:sp>
      <p:sp>
        <p:nvSpPr>
          <p:cNvPr id="2" name="Rectangle 2">
            <a:extLst>
              <a:ext uri="{FF2B5EF4-FFF2-40B4-BE49-F238E27FC236}">
                <a16:creationId xmlns:a16="http://schemas.microsoft.com/office/drawing/2014/main" id="{70812630-96DF-EACB-0CB3-6331ABF02784}"/>
              </a:ext>
            </a:extLst>
          </p:cNvPr>
          <p:cNvSpPr>
            <a:spLocks noChangeArrowheads="1"/>
          </p:cNvSpPr>
          <p:nvPr/>
        </p:nvSpPr>
        <p:spPr bwMode="auto">
          <a:xfrm>
            <a:off x="419100" y="0"/>
            <a:ext cx="14104852"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6" name="Google Shape;446;p29">
            <a:extLst>
              <a:ext uri="{FF2B5EF4-FFF2-40B4-BE49-F238E27FC236}">
                <a16:creationId xmlns:a16="http://schemas.microsoft.com/office/drawing/2014/main" id="{5863C8F3-3592-8E96-DBDB-D65D656047BB}"/>
              </a:ext>
            </a:extLst>
          </p:cNvPr>
          <p:cNvSpPr txBox="1"/>
          <p:nvPr/>
        </p:nvSpPr>
        <p:spPr>
          <a:xfrm>
            <a:off x="0" y="0"/>
            <a:ext cx="12192000" cy="1098549"/>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11A99"/>
              </a:buClr>
              <a:buSzPts val="3200"/>
              <a:buFont typeface="Avenir"/>
              <a:buNone/>
            </a:pPr>
            <a:r>
              <a:rPr lang="en-US" sz="3200" dirty="0">
                <a:solidFill>
                  <a:srgbClr val="020056"/>
                </a:solidFill>
                <a:latin typeface="Avenir"/>
                <a:sym typeface="Avenir"/>
              </a:rPr>
              <a:t>Steps from yesterday</a:t>
            </a:r>
            <a:endParaRPr dirty="0">
              <a:solidFill>
                <a:srgbClr val="020056"/>
              </a:solidFill>
            </a:endParaRPr>
          </a:p>
        </p:txBody>
      </p:sp>
      <p:pic>
        <p:nvPicPr>
          <p:cNvPr id="4" name="Picture 2" descr="Universidad de los Andes Online Courses | Coursera">
            <a:extLst>
              <a:ext uri="{FF2B5EF4-FFF2-40B4-BE49-F238E27FC236}">
                <a16:creationId xmlns:a16="http://schemas.microsoft.com/office/drawing/2014/main" id="{89212F30-E30C-C3DE-D6A6-FF659C44FC8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2608" b="25406"/>
          <a:stretch/>
        </p:blipFill>
        <p:spPr bwMode="auto">
          <a:xfrm>
            <a:off x="9792984" y="5913619"/>
            <a:ext cx="1816625" cy="944381"/>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EEE928CE-8EDB-7369-C9DE-CD0C55A5AADD}"/>
              </a:ext>
            </a:extLst>
          </p:cNvPr>
          <p:cNvSpPr txBox="1"/>
          <p:nvPr/>
        </p:nvSpPr>
        <p:spPr>
          <a:xfrm>
            <a:off x="5907696" y="1809460"/>
            <a:ext cx="4331820" cy="1938992"/>
          </a:xfrm>
          <a:prstGeom prst="rect">
            <a:avLst/>
          </a:prstGeom>
          <a:noFill/>
        </p:spPr>
        <p:txBody>
          <a:bodyPr wrap="square">
            <a:spAutoFit/>
          </a:bodyPr>
          <a:lstStyle/>
          <a:p>
            <a:pPr marL="285750" indent="-285750">
              <a:buFont typeface="Wingdings" pitchFamily="2" charset="2"/>
              <a:buChar char="ü"/>
            </a:pPr>
            <a:r>
              <a:rPr lang="en-US" sz="2000" dirty="0">
                <a:solidFill>
                  <a:srgbClr val="175485"/>
                </a:solidFill>
              </a:rPr>
              <a:t>Recovery beads post-incubation</a:t>
            </a:r>
          </a:p>
          <a:p>
            <a:pPr marL="285750" indent="-285750">
              <a:buFont typeface="Wingdings" pitchFamily="2" charset="2"/>
              <a:buChar char="ü"/>
            </a:pPr>
            <a:r>
              <a:rPr lang="en-US" sz="2000" dirty="0">
                <a:solidFill>
                  <a:srgbClr val="175485"/>
                </a:solidFill>
              </a:rPr>
              <a:t>pre-amplification PCR</a:t>
            </a:r>
          </a:p>
          <a:p>
            <a:pPr marL="285750" indent="-285750">
              <a:buFont typeface="Wingdings" pitchFamily="2" charset="2"/>
              <a:buChar char="ü"/>
            </a:pPr>
            <a:r>
              <a:rPr lang="en-US" sz="2000" dirty="0" err="1">
                <a:solidFill>
                  <a:srgbClr val="175485"/>
                </a:solidFill>
              </a:rPr>
              <a:t>Spri</a:t>
            </a:r>
            <a:r>
              <a:rPr lang="en-US" sz="2000" dirty="0">
                <a:solidFill>
                  <a:srgbClr val="175485"/>
                </a:solidFill>
              </a:rPr>
              <a:t> clean up</a:t>
            </a:r>
          </a:p>
          <a:p>
            <a:pPr marL="285750" indent="-285750">
              <a:buFont typeface="Wingdings" pitchFamily="2" charset="2"/>
              <a:buChar char="ü"/>
            </a:pPr>
            <a:r>
              <a:rPr lang="en-US" sz="2000" dirty="0">
                <a:solidFill>
                  <a:srgbClr val="175485"/>
                </a:solidFill>
              </a:rPr>
              <a:t>Sample indexing + PCR</a:t>
            </a:r>
          </a:p>
          <a:p>
            <a:pPr marL="285750" indent="-285750">
              <a:buFont typeface="Wingdings" pitchFamily="2" charset="2"/>
              <a:buChar char="ü"/>
            </a:pPr>
            <a:r>
              <a:rPr lang="en-US" sz="2000" dirty="0" err="1">
                <a:solidFill>
                  <a:srgbClr val="175485"/>
                </a:solidFill>
              </a:rPr>
              <a:t>Spri</a:t>
            </a:r>
            <a:r>
              <a:rPr lang="en-US" sz="2000" dirty="0">
                <a:solidFill>
                  <a:srgbClr val="175485"/>
                </a:solidFill>
              </a:rPr>
              <a:t> clean up </a:t>
            </a:r>
          </a:p>
          <a:p>
            <a:pPr marL="285750" indent="-285750">
              <a:buFont typeface="Wingdings" pitchFamily="2" charset="2"/>
              <a:buChar char="ü"/>
            </a:pPr>
            <a:r>
              <a:rPr lang="en-US" sz="2000" dirty="0">
                <a:solidFill>
                  <a:srgbClr val="175485"/>
                </a:solidFill>
              </a:rPr>
              <a:t>Library QC</a:t>
            </a:r>
          </a:p>
        </p:txBody>
      </p:sp>
      <p:sp>
        <p:nvSpPr>
          <p:cNvPr id="10" name="TextBox 9">
            <a:extLst>
              <a:ext uri="{FF2B5EF4-FFF2-40B4-BE49-F238E27FC236}">
                <a16:creationId xmlns:a16="http://schemas.microsoft.com/office/drawing/2014/main" id="{50386111-81AF-1352-1835-81983D2AA46B}"/>
              </a:ext>
            </a:extLst>
          </p:cNvPr>
          <p:cNvSpPr txBox="1"/>
          <p:nvPr/>
        </p:nvSpPr>
        <p:spPr>
          <a:xfrm>
            <a:off x="1548723" y="1440129"/>
            <a:ext cx="1778244" cy="369332"/>
          </a:xfrm>
          <a:prstGeom prst="rect">
            <a:avLst/>
          </a:prstGeom>
          <a:noFill/>
        </p:spPr>
        <p:txBody>
          <a:bodyPr wrap="none" rtlCol="0">
            <a:spAutoFit/>
          </a:bodyPr>
          <a:lstStyle/>
          <a:p>
            <a:r>
              <a:rPr lang="en-US" b="1" dirty="0">
                <a:solidFill>
                  <a:srgbClr val="FFC000"/>
                </a:solidFill>
              </a:rPr>
              <a:t>Honeycomb CLX</a:t>
            </a:r>
          </a:p>
        </p:txBody>
      </p:sp>
      <p:sp>
        <p:nvSpPr>
          <p:cNvPr id="11" name="TextBox 10">
            <a:extLst>
              <a:ext uri="{FF2B5EF4-FFF2-40B4-BE49-F238E27FC236}">
                <a16:creationId xmlns:a16="http://schemas.microsoft.com/office/drawing/2014/main" id="{939314AB-2444-DFCA-3AD8-B76345E3F891}"/>
              </a:ext>
            </a:extLst>
          </p:cNvPr>
          <p:cNvSpPr txBox="1"/>
          <p:nvPr/>
        </p:nvSpPr>
        <p:spPr>
          <a:xfrm>
            <a:off x="7363593" y="1440129"/>
            <a:ext cx="1592103" cy="369332"/>
          </a:xfrm>
          <a:prstGeom prst="rect">
            <a:avLst/>
          </a:prstGeom>
          <a:noFill/>
        </p:spPr>
        <p:txBody>
          <a:bodyPr wrap="none" rtlCol="0">
            <a:spAutoFit/>
          </a:bodyPr>
          <a:lstStyle/>
          <a:p>
            <a:r>
              <a:rPr lang="en-US" b="1" dirty="0">
                <a:solidFill>
                  <a:srgbClr val="00B050"/>
                </a:solidFill>
              </a:rPr>
              <a:t>10X Genomics</a:t>
            </a:r>
          </a:p>
        </p:txBody>
      </p:sp>
      <p:sp>
        <p:nvSpPr>
          <p:cNvPr id="13" name="TextBox 12">
            <a:extLst>
              <a:ext uri="{FF2B5EF4-FFF2-40B4-BE49-F238E27FC236}">
                <a16:creationId xmlns:a16="http://schemas.microsoft.com/office/drawing/2014/main" id="{8208E587-E600-B2DB-B34C-F8E4C0187664}"/>
              </a:ext>
            </a:extLst>
          </p:cNvPr>
          <p:cNvSpPr txBox="1"/>
          <p:nvPr/>
        </p:nvSpPr>
        <p:spPr>
          <a:xfrm>
            <a:off x="644853" y="1809461"/>
            <a:ext cx="4770295" cy="707886"/>
          </a:xfrm>
          <a:prstGeom prst="rect">
            <a:avLst/>
          </a:prstGeom>
          <a:noFill/>
        </p:spPr>
        <p:txBody>
          <a:bodyPr wrap="square">
            <a:spAutoFit/>
          </a:bodyPr>
          <a:lstStyle/>
          <a:p>
            <a:pPr marL="285750" indent="-285750">
              <a:buFont typeface="Wingdings" pitchFamily="2" charset="2"/>
              <a:buChar char="ü"/>
            </a:pPr>
            <a:r>
              <a:rPr lang="en-US" sz="2000" dirty="0">
                <a:solidFill>
                  <a:srgbClr val="175485"/>
                </a:solidFill>
              </a:rPr>
              <a:t>Post-library prep </a:t>
            </a:r>
            <a:r>
              <a:rPr lang="en-US" sz="2000" dirty="0" err="1">
                <a:solidFill>
                  <a:srgbClr val="175485"/>
                </a:solidFill>
              </a:rPr>
              <a:t>spri</a:t>
            </a:r>
            <a:r>
              <a:rPr lang="en-US" sz="2000" dirty="0">
                <a:solidFill>
                  <a:srgbClr val="175485"/>
                </a:solidFill>
              </a:rPr>
              <a:t> clean up </a:t>
            </a:r>
          </a:p>
          <a:p>
            <a:pPr marL="285750" indent="-285750">
              <a:buFont typeface="Wingdings" pitchFamily="2" charset="2"/>
              <a:buChar char="ü"/>
            </a:pPr>
            <a:r>
              <a:rPr lang="en-US" sz="2000" dirty="0">
                <a:solidFill>
                  <a:srgbClr val="175485"/>
                </a:solidFill>
              </a:rPr>
              <a:t>QC</a:t>
            </a:r>
          </a:p>
        </p:txBody>
      </p:sp>
    </p:spTree>
    <p:extLst>
      <p:ext uri="{BB962C8B-B14F-4D97-AF65-F5344CB8AC3E}">
        <p14:creationId xmlns:p14="http://schemas.microsoft.com/office/powerpoint/2010/main" val="7228433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59D926E-677C-C3A9-BB18-3EB5367AA701}"/>
              </a:ext>
            </a:extLst>
          </p:cNvPr>
          <p:cNvSpPr>
            <a:spLocks noGrp="1"/>
          </p:cNvSpPr>
          <p:nvPr>
            <p:ph type="body" idx="1"/>
          </p:nvPr>
        </p:nvSpPr>
        <p:spPr/>
        <p:txBody>
          <a:bodyPr/>
          <a:lstStyle/>
          <a:p>
            <a:endParaRPr lang="en-US"/>
          </a:p>
        </p:txBody>
      </p:sp>
      <p:sp>
        <p:nvSpPr>
          <p:cNvPr id="3" name="Title 2">
            <a:extLst>
              <a:ext uri="{FF2B5EF4-FFF2-40B4-BE49-F238E27FC236}">
                <a16:creationId xmlns:a16="http://schemas.microsoft.com/office/drawing/2014/main" id="{31377AF2-C952-579F-AC38-04BF1019E042}"/>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CFB392BA-280B-08CB-871F-F079A9180B5A}"/>
              </a:ext>
            </a:extLst>
          </p:cNvPr>
          <p:cNvPicPr>
            <a:picLocks noChangeAspect="1"/>
          </p:cNvPicPr>
          <p:nvPr/>
        </p:nvPicPr>
        <p:blipFill>
          <a:blip r:embed="rId2"/>
          <a:stretch>
            <a:fillRect/>
          </a:stretch>
        </p:blipFill>
        <p:spPr>
          <a:xfrm>
            <a:off x="2794000" y="1676400"/>
            <a:ext cx="6604000" cy="3505200"/>
          </a:xfrm>
          <a:prstGeom prst="rect">
            <a:avLst/>
          </a:prstGeom>
        </p:spPr>
      </p:pic>
    </p:spTree>
    <p:extLst>
      <p:ext uri="{BB962C8B-B14F-4D97-AF65-F5344CB8AC3E}">
        <p14:creationId xmlns:p14="http://schemas.microsoft.com/office/powerpoint/2010/main" val="241896298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E13E18D-A690-DA39-9984-8DCB09348FD2}"/>
              </a:ext>
            </a:extLst>
          </p:cNvPr>
          <p:cNvSpPr>
            <a:spLocks noGrp="1"/>
          </p:cNvSpPr>
          <p:nvPr>
            <p:ph type="title"/>
          </p:nvPr>
        </p:nvSpPr>
        <p:spPr/>
        <p:txBody>
          <a:bodyPr/>
          <a:lstStyle/>
          <a:p>
            <a:r>
              <a:rPr lang="en-US" sz="4000" dirty="0"/>
              <a:t>Sequencing</a:t>
            </a:r>
            <a:endParaRPr lang="en-US" dirty="0"/>
          </a:p>
        </p:txBody>
      </p:sp>
      <p:pic>
        <p:nvPicPr>
          <p:cNvPr id="17" name="Picture 16" descr="Diagram&#10;&#10;Description automatically generated with low confidence">
            <a:extLst>
              <a:ext uri="{FF2B5EF4-FFF2-40B4-BE49-F238E27FC236}">
                <a16:creationId xmlns:a16="http://schemas.microsoft.com/office/drawing/2014/main" id="{FBD48EDA-D60A-C371-24D1-7A28DE5E78CA}"/>
              </a:ext>
            </a:extLst>
          </p:cNvPr>
          <p:cNvPicPr>
            <a:picLocks noChangeAspect="1"/>
          </p:cNvPicPr>
          <p:nvPr/>
        </p:nvPicPr>
        <p:blipFill>
          <a:blip r:embed="rId2"/>
          <a:stretch>
            <a:fillRect/>
          </a:stretch>
        </p:blipFill>
        <p:spPr>
          <a:xfrm>
            <a:off x="2846209" y="914401"/>
            <a:ext cx="8961969" cy="5974646"/>
          </a:xfrm>
          <a:prstGeom prst="rect">
            <a:avLst/>
          </a:prstGeom>
        </p:spPr>
      </p:pic>
    </p:spTree>
    <p:extLst>
      <p:ext uri="{BB962C8B-B14F-4D97-AF65-F5344CB8AC3E}">
        <p14:creationId xmlns:p14="http://schemas.microsoft.com/office/powerpoint/2010/main" val="212670752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BCC683-FBC2-A70F-4BD5-7172864E02B9}"/>
              </a:ext>
            </a:extLst>
          </p:cNvPr>
          <p:cNvSpPr>
            <a:spLocks noGrp="1"/>
          </p:cNvSpPr>
          <p:nvPr>
            <p:ph type="title"/>
          </p:nvPr>
        </p:nvSpPr>
        <p:spPr/>
        <p:txBody>
          <a:bodyPr/>
          <a:lstStyle/>
          <a:p>
            <a:r>
              <a:rPr lang="en-US" sz="2400" dirty="0">
                <a:solidFill>
                  <a:srgbClr val="020056"/>
                </a:solidFill>
                <a:latin typeface="Avenir Book" panose="02000503020000020003" pitchFamily="2" charset="0"/>
                <a:cs typeface="Arial" panose="020B0604020202020204" pitchFamily="34" charset="0"/>
              </a:rPr>
              <a:t>Wednesday: Chromium Fixed RNA Profiling GEM Generation</a:t>
            </a:r>
            <a:endParaRPr lang="en-US" dirty="0"/>
          </a:p>
        </p:txBody>
      </p:sp>
      <p:pic>
        <p:nvPicPr>
          <p:cNvPr id="4" name="Picture 3">
            <a:extLst>
              <a:ext uri="{FF2B5EF4-FFF2-40B4-BE49-F238E27FC236}">
                <a16:creationId xmlns:a16="http://schemas.microsoft.com/office/drawing/2014/main" id="{4ABB6338-23B3-7E5F-FBB9-4A23EB269B49}"/>
              </a:ext>
            </a:extLst>
          </p:cNvPr>
          <p:cNvPicPr>
            <a:picLocks noChangeAspect="1"/>
          </p:cNvPicPr>
          <p:nvPr/>
        </p:nvPicPr>
        <p:blipFill>
          <a:blip r:embed="rId2"/>
          <a:stretch>
            <a:fillRect/>
          </a:stretch>
        </p:blipFill>
        <p:spPr>
          <a:xfrm>
            <a:off x="145303" y="914401"/>
            <a:ext cx="6085916" cy="3014912"/>
          </a:xfrm>
          <a:prstGeom prst="rect">
            <a:avLst/>
          </a:prstGeom>
        </p:spPr>
      </p:pic>
      <p:pic>
        <p:nvPicPr>
          <p:cNvPr id="5" name="Picture 4">
            <a:extLst>
              <a:ext uri="{FF2B5EF4-FFF2-40B4-BE49-F238E27FC236}">
                <a16:creationId xmlns:a16="http://schemas.microsoft.com/office/drawing/2014/main" id="{12370F55-D41C-AD1E-A509-0F1F1907C741}"/>
              </a:ext>
            </a:extLst>
          </p:cNvPr>
          <p:cNvPicPr>
            <a:picLocks noChangeAspect="1"/>
          </p:cNvPicPr>
          <p:nvPr/>
        </p:nvPicPr>
        <p:blipFill>
          <a:blip r:embed="rId3"/>
          <a:stretch>
            <a:fillRect/>
          </a:stretch>
        </p:blipFill>
        <p:spPr>
          <a:xfrm>
            <a:off x="145303" y="3852955"/>
            <a:ext cx="6085915" cy="2457224"/>
          </a:xfrm>
          <a:prstGeom prst="rect">
            <a:avLst/>
          </a:prstGeom>
        </p:spPr>
      </p:pic>
      <p:pic>
        <p:nvPicPr>
          <p:cNvPr id="6" name="Picture 5">
            <a:extLst>
              <a:ext uri="{FF2B5EF4-FFF2-40B4-BE49-F238E27FC236}">
                <a16:creationId xmlns:a16="http://schemas.microsoft.com/office/drawing/2014/main" id="{0B99D5F0-7D66-ACFA-B370-518289B8D3FE}"/>
              </a:ext>
            </a:extLst>
          </p:cNvPr>
          <p:cNvPicPr>
            <a:picLocks noChangeAspect="1"/>
          </p:cNvPicPr>
          <p:nvPr/>
        </p:nvPicPr>
        <p:blipFill>
          <a:blip r:embed="rId4"/>
          <a:stretch>
            <a:fillRect/>
          </a:stretch>
        </p:blipFill>
        <p:spPr>
          <a:xfrm>
            <a:off x="6096000" y="1414369"/>
            <a:ext cx="6136436" cy="4029261"/>
          </a:xfrm>
          <a:prstGeom prst="rect">
            <a:avLst/>
          </a:prstGeom>
        </p:spPr>
      </p:pic>
      <p:pic>
        <p:nvPicPr>
          <p:cNvPr id="7" name="Picture 2" descr="Universidad de los Andes Online Courses | Coursera">
            <a:extLst>
              <a:ext uri="{FF2B5EF4-FFF2-40B4-BE49-F238E27FC236}">
                <a16:creationId xmlns:a16="http://schemas.microsoft.com/office/drawing/2014/main" id="{DFCA7FBD-3E94-4DC0-2D25-020EEFCA02C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22608" b="25406"/>
          <a:stretch/>
        </p:blipFill>
        <p:spPr bwMode="auto">
          <a:xfrm>
            <a:off x="10139082" y="5904078"/>
            <a:ext cx="1834978" cy="9539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496050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B9EF753-F466-01C7-E72A-14480FBF0CA4}"/>
              </a:ext>
            </a:extLst>
          </p:cNvPr>
          <p:cNvSpPr>
            <a:spLocks noGrp="1"/>
          </p:cNvSpPr>
          <p:nvPr>
            <p:ph type="title"/>
          </p:nvPr>
        </p:nvSpPr>
        <p:spPr/>
        <p:txBody>
          <a:bodyPr/>
          <a:lstStyle/>
          <a:p>
            <a:r>
              <a:rPr lang="en-US" dirty="0"/>
              <a:t>Yesterday: Pre-Amplification, Library prep</a:t>
            </a:r>
          </a:p>
        </p:txBody>
      </p:sp>
      <p:pic>
        <p:nvPicPr>
          <p:cNvPr id="4" name="Picture 3">
            <a:extLst>
              <a:ext uri="{FF2B5EF4-FFF2-40B4-BE49-F238E27FC236}">
                <a16:creationId xmlns:a16="http://schemas.microsoft.com/office/drawing/2014/main" id="{E05F6A80-7EB0-672D-96A6-D6A393D0815C}"/>
              </a:ext>
            </a:extLst>
          </p:cNvPr>
          <p:cNvPicPr>
            <a:picLocks noChangeAspect="1"/>
          </p:cNvPicPr>
          <p:nvPr/>
        </p:nvPicPr>
        <p:blipFill>
          <a:blip r:embed="rId2"/>
          <a:stretch>
            <a:fillRect/>
          </a:stretch>
        </p:blipFill>
        <p:spPr>
          <a:xfrm>
            <a:off x="-1" y="1301376"/>
            <a:ext cx="6312343" cy="2786530"/>
          </a:xfrm>
          <a:prstGeom prst="rect">
            <a:avLst/>
          </a:prstGeom>
        </p:spPr>
      </p:pic>
      <p:pic>
        <p:nvPicPr>
          <p:cNvPr id="5" name="Picture 4">
            <a:extLst>
              <a:ext uri="{FF2B5EF4-FFF2-40B4-BE49-F238E27FC236}">
                <a16:creationId xmlns:a16="http://schemas.microsoft.com/office/drawing/2014/main" id="{9385A1E1-AA11-A2F6-CF8A-B7457BFCDFA8}"/>
              </a:ext>
            </a:extLst>
          </p:cNvPr>
          <p:cNvPicPr>
            <a:picLocks noChangeAspect="1"/>
          </p:cNvPicPr>
          <p:nvPr/>
        </p:nvPicPr>
        <p:blipFill>
          <a:blip r:embed="rId3"/>
          <a:stretch>
            <a:fillRect/>
          </a:stretch>
        </p:blipFill>
        <p:spPr>
          <a:xfrm>
            <a:off x="6207068" y="1204256"/>
            <a:ext cx="5984932" cy="2883649"/>
          </a:xfrm>
          <a:prstGeom prst="rect">
            <a:avLst/>
          </a:prstGeom>
        </p:spPr>
      </p:pic>
      <p:pic>
        <p:nvPicPr>
          <p:cNvPr id="6" name="Picture 5">
            <a:extLst>
              <a:ext uri="{FF2B5EF4-FFF2-40B4-BE49-F238E27FC236}">
                <a16:creationId xmlns:a16="http://schemas.microsoft.com/office/drawing/2014/main" id="{6AC85E57-4167-235E-A14B-057FD04D1919}"/>
              </a:ext>
            </a:extLst>
          </p:cNvPr>
          <p:cNvPicPr>
            <a:picLocks noChangeAspect="1"/>
          </p:cNvPicPr>
          <p:nvPr/>
        </p:nvPicPr>
        <p:blipFill>
          <a:blip r:embed="rId4"/>
          <a:stretch>
            <a:fillRect/>
          </a:stretch>
        </p:blipFill>
        <p:spPr>
          <a:xfrm>
            <a:off x="6207068" y="4474880"/>
            <a:ext cx="5997397" cy="1701964"/>
          </a:xfrm>
          <a:prstGeom prst="rect">
            <a:avLst/>
          </a:prstGeom>
        </p:spPr>
      </p:pic>
      <p:pic>
        <p:nvPicPr>
          <p:cNvPr id="7" name="Picture 2" descr="Universidad de los Andes Online Courses | Coursera">
            <a:extLst>
              <a:ext uri="{FF2B5EF4-FFF2-40B4-BE49-F238E27FC236}">
                <a16:creationId xmlns:a16="http://schemas.microsoft.com/office/drawing/2014/main" id="{5E527110-041F-242B-CDEA-CAE3E7A016F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22608" b="25406"/>
          <a:stretch/>
        </p:blipFill>
        <p:spPr bwMode="auto">
          <a:xfrm>
            <a:off x="10139082" y="5904078"/>
            <a:ext cx="1834978" cy="9539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22221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64167E-31DB-9161-6E2A-D4BB2E8601A2}"/>
              </a:ext>
            </a:extLst>
          </p:cNvPr>
          <p:cNvSpPr>
            <a:spLocks noGrp="1"/>
          </p:cNvSpPr>
          <p:nvPr>
            <p:ph type="title"/>
          </p:nvPr>
        </p:nvSpPr>
        <p:spPr>
          <a:xfrm>
            <a:off x="838200" y="2498853"/>
            <a:ext cx="10515600" cy="1325563"/>
          </a:xfrm>
        </p:spPr>
        <p:txBody>
          <a:bodyPr/>
          <a:lstStyle/>
          <a:p>
            <a:pPr algn="ctr"/>
            <a:r>
              <a:rPr lang="en-US" dirty="0"/>
              <a:t>Tape Station Expected Results </a:t>
            </a:r>
            <a:br>
              <a:rPr lang="en-US" dirty="0"/>
            </a:br>
            <a:r>
              <a:rPr lang="en-US" dirty="0"/>
              <a:t>(from protocols)</a:t>
            </a:r>
          </a:p>
        </p:txBody>
      </p:sp>
    </p:spTree>
    <p:extLst>
      <p:ext uri="{BB962C8B-B14F-4D97-AF65-F5344CB8AC3E}">
        <p14:creationId xmlns:p14="http://schemas.microsoft.com/office/powerpoint/2010/main" val="25324215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3BB78A7-A137-F7D5-1563-5DBD4459F3A4}"/>
              </a:ext>
            </a:extLst>
          </p:cNvPr>
          <p:cNvSpPr>
            <a:spLocks noGrp="1"/>
          </p:cNvSpPr>
          <p:nvPr>
            <p:ph type="body" idx="1"/>
          </p:nvPr>
        </p:nvSpPr>
        <p:spPr/>
        <p:txBody>
          <a:bodyPr/>
          <a:lstStyle/>
          <a:p>
            <a:endParaRPr lang="en-US"/>
          </a:p>
        </p:txBody>
      </p:sp>
      <p:sp>
        <p:nvSpPr>
          <p:cNvPr id="3" name="Title 2">
            <a:extLst>
              <a:ext uri="{FF2B5EF4-FFF2-40B4-BE49-F238E27FC236}">
                <a16:creationId xmlns:a16="http://schemas.microsoft.com/office/drawing/2014/main" id="{649B238B-1F3C-C0F3-48FC-8DED93003D4B}"/>
              </a:ext>
            </a:extLst>
          </p:cNvPr>
          <p:cNvSpPr>
            <a:spLocks noGrp="1"/>
          </p:cNvSpPr>
          <p:nvPr>
            <p:ph type="title"/>
          </p:nvPr>
        </p:nvSpPr>
        <p:spPr/>
        <p:txBody>
          <a:bodyPr/>
          <a:lstStyle/>
          <a:p>
            <a:r>
              <a:rPr lang="en-US" dirty="0"/>
              <a:t>10X Fixed protocol representative tape (from protocol)</a:t>
            </a:r>
          </a:p>
        </p:txBody>
      </p:sp>
      <p:pic>
        <p:nvPicPr>
          <p:cNvPr id="4" name="Picture 3">
            <a:extLst>
              <a:ext uri="{FF2B5EF4-FFF2-40B4-BE49-F238E27FC236}">
                <a16:creationId xmlns:a16="http://schemas.microsoft.com/office/drawing/2014/main" id="{DDCA52A7-F474-6F77-59EA-47D07E50B5D4}"/>
              </a:ext>
            </a:extLst>
          </p:cNvPr>
          <p:cNvPicPr>
            <a:picLocks noChangeAspect="1"/>
          </p:cNvPicPr>
          <p:nvPr/>
        </p:nvPicPr>
        <p:blipFill>
          <a:blip r:embed="rId2"/>
          <a:stretch>
            <a:fillRect/>
          </a:stretch>
        </p:blipFill>
        <p:spPr>
          <a:xfrm>
            <a:off x="2197100" y="1182510"/>
            <a:ext cx="8114270" cy="4165947"/>
          </a:xfrm>
          <a:prstGeom prst="rect">
            <a:avLst/>
          </a:prstGeom>
        </p:spPr>
      </p:pic>
    </p:spTree>
    <p:extLst>
      <p:ext uri="{BB962C8B-B14F-4D97-AF65-F5344CB8AC3E}">
        <p14:creationId xmlns:p14="http://schemas.microsoft.com/office/powerpoint/2010/main" val="429443281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6DE31B5-39B7-2F86-2832-3149AC04FBAC}"/>
              </a:ext>
            </a:extLst>
          </p:cNvPr>
          <p:cNvSpPr>
            <a:spLocks noGrp="1"/>
          </p:cNvSpPr>
          <p:nvPr>
            <p:ph type="title"/>
          </p:nvPr>
        </p:nvSpPr>
        <p:spPr/>
        <p:txBody>
          <a:bodyPr/>
          <a:lstStyle/>
          <a:p>
            <a:r>
              <a:rPr lang="en-US" dirty="0"/>
              <a:t>Honeycomb CLX protocol representative tape (from protocol)</a:t>
            </a:r>
          </a:p>
        </p:txBody>
      </p:sp>
      <p:pic>
        <p:nvPicPr>
          <p:cNvPr id="4" name="Picture 3">
            <a:extLst>
              <a:ext uri="{FF2B5EF4-FFF2-40B4-BE49-F238E27FC236}">
                <a16:creationId xmlns:a16="http://schemas.microsoft.com/office/drawing/2014/main" id="{D4298F7A-F715-7BE4-7615-20933EE29153}"/>
              </a:ext>
            </a:extLst>
          </p:cNvPr>
          <p:cNvPicPr>
            <a:picLocks noChangeAspect="1"/>
          </p:cNvPicPr>
          <p:nvPr/>
        </p:nvPicPr>
        <p:blipFill>
          <a:blip r:embed="rId2"/>
          <a:stretch>
            <a:fillRect/>
          </a:stretch>
        </p:blipFill>
        <p:spPr>
          <a:xfrm>
            <a:off x="2133600" y="1610149"/>
            <a:ext cx="7480300" cy="3819971"/>
          </a:xfrm>
          <a:prstGeom prst="rect">
            <a:avLst/>
          </a:prstGeom>
        </p:spPr>
      </p:pic>
    </p:spTree>
    <p:extLst>
      <p:ext uri="{BB962C8B-B14F-4D97-AF65-F5344CB8AC3E}">
        <p14:creationId xmlns:p14="http://schemas.microsoft.com/office/powerpoint/2010/main" val="234900519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64167E-31DB-9161-6E2A-D4BB2E8601A2}"/>
              </a:ext>
            </a:extLst>
          </p:cNvPr>
          <p:cNvSpPr>
            <a:spLocks noGrp="1"/>
          </p:cNvSpPr>
          <p:nvPr>
            <p:ph type="title"/>
          </p:nvPr>
        </p:nvSpPr>
        <p:spPr>
          <a:xfrm>
            <a:off x="838200" y="2498853"/>
            <a:ext cx="10515600" cy="1325563"/>
          </a:xfrm>
        </p:spPr>
        <p:txBody>
          <a:bodyPr/>
          <a:lstStyle/>
          <a:p>
            <a:pPr algn="ctr"/>
            <a:r>
              <a:rPr lang="en-US" dirty="0"/>
              <a:t>What did we do this week?</a:t>
            </a:r>
          </a:p>
        </p:txBody>
      </p:sp>
    </p:spTree>
    <p:extLst>
      <p:ext uri="{BB962C8B-B14F-4D97-AF65-F5344CB8AC3E}">
        <p14:creationId xmlns:p14="http://schemas.microsoft.com/office/powerpoint/2010/main" val="25577019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5660AA3-6DEE-463D-5AEE-A64A3DD8FD37}"/>
              </a:ext>
            </a:extLst>
          </p:cNvPr>
          <p:cNvSpPr>
            <a:spLocks noGrp="1"/>
          </p:cNvSpPr>
          <p:nvPr>
            <p:ph type="title"/>
          </p:nvPr>
        </p:nvSpPr>
        <p:spPr/>
        <p:txBody>
          <a:bodyPr/>
          <a:lstStyle/>
          <a:p>
            <a:r>
              <a:rPr lang="en-US" dirty="0"/>
              <a:t>Overview single cell workflow</a:t>
            </a:r>
          </a:p>
        </p:txBody>
      </p:sp>
      <p:sp>
        <p:nvSpPr>
          <p:cNvPr id="4" name="Google Shape;561;g108d47d0c2d_0_162">
            <a:extLst>
              <a:ext uri="{FF2B5EF4-FFF2-40B4-BE49-F238E27FC236}">
                <a16:creationId xmlns:a16="http://schemas.microsoft.com/office/drawing/2014/main" id="{FE71788B-EB19-F322-4252-E26317CED09F}"/>
              </a:ext>
            </a:extLst>
          </p:cNvPr>
          <p:cNvSpPr/>
          <p:nvPr/>
        </p:nvSpPr>
        <p:spPr>
          <a:xfrm>
            <a:off x="2844283" y="3006699"/>
            <a:ext cx="2345200" cy="764000"/>
          </a:xfrm>
          <a:prstGeom prst="chevron">
            <a:avLst>
              <a:gd name="adj" fmla="val 50000"/>
            </a:avLst>
          </a:prstGeom>
          <a:solidFill>
            <a:schemeClr val="bg2">
              <a:lumMod val="90000"/>
            </a:scheme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US" sz="1733" b="1" dirty="0">
                <a:solidFill>
                  <a:schemeClr val="dk2"/>
                </a:solidFill>
              </a:rPr>
              <a:t>mRNA Capture</a:t>
            </a:r>
            <a:endParaRPr sz="1733" b="1" dirty="0">
              <a:solidFill>
                <a:schemeClr val="dk2"/>
              </a:solidFill>
            </a:endParaRPr>
          </a:p>
        </p:txBody>
      </p:sp>
      <p:sp>
        <p:nvSpPr>
          <p:cNvPr id="5" name="Google Shape;562;g108d47d0c2d_0_162">
            <a:extLst>
              <a:ext uri="{FF2B5EF4-FFF2-40B4-BE49-F238E27FC236}">
                <a16:creationId xmlns:a16="http://schemas.microsoft.com/office/drawing/2014/main" id="{174B3638-EF1A-3740-F93A-9D2824779638}"/>
              </a:ext>
            </a:extLst>
          </p:cNvPr>
          <p:cNvSpPr/>
          <p:nvPr/>
        </p:nvSpPr>
        <p:spPr>
          <a:xfrm>
            <a:off x="4913324" y="3006699"/>
            <a:ext cx="2345200" cy="764000"/>
          </a:xfrm>
          <a:prstGeom prst="chevron">
            <a:avLst>
              <a:gd name="adj" fmla="val 50000"/>
            </a:avLst>
          </a:prstGeom>
          <a:solidFill>
            <a:schemeClr val="bg2">
              <a:lumMod val="90000"/>
            </a:scheme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US" sz="1733" b="1" dirty="0">
                <a:solidFill>
                  <a:schemeClr val="dk2"/>
                </a:solidFill>
              </a:rPr>
              <a:t>1</a:t>
            </a:r>
            <a:r>
              <a:rPr lang="en-US" sz="1733" b="1" baseline="30000" dirty="0">
                <a:solidFill>
                  <a:schemeClr val="dk2"/>
                </a:solidFill>
              </a:rPr>
              <a:t>st</a:t>
            </a:r>
            <a:r>
              <a:rPr lang="en-US" sz="1733" b="1" dirty="0">
                <a:solidFill>
                  <a:schemeClr val="dk2"/>
                </a:solidFill>
              </a:rPr>
              <a:t> &amp; 2</a:t>
            </a:r>
            <a:r>
              <a:rPr lang="en-US" sz="1733" b="1" baseline="30000" dirty="0">
                <a:solidFill>
                  <a:schemeClr val="dk2"/>
                </a:solidFill>
              </a:rPr>
              <a:t>nd </a:t>
            </a:r>
            <a:r>
              <a:rPr lang="en-US" sz="1733" b="1" dirty="0">
                <a:solidFill>
                  <a:schemeClr val="dk2"/>
                </a:solidFill>
              </a:rPr>
              <a:t>Strand Synthesis</a:t>
            </a:r>
            <a:endParaRPr sz="1733" b="1" dirty="0">
              <a:solidFill>
                <a:schemeClr val="dk2"/>
              </a:solidFill>
            </a:endParaRPr>
          </a:p>
        </p:txBody>
      </p:sp>
      <p:sp>
        <p:nvSpPr>
          <p:cNvPr id="6" name="Google Shape;563;g108d47d0c2d_0_162">
            <a:extLst>
              <a:ext uri="{FF2B5EF4-FFF2-40B4-BE49-F238E27FC236}">
                <a16:creationId xmlns:a16="http://schemas.microsoft.com/office/drawing/2014/main" id="{68B6EB10-A100-C0B0-0AB7-61EA36CDBBE3}"/>
              </a:ext>
            </a:extLst>
          </p:cNvPr>
          <p:cNvSpPr/>
          <p:nvPr/>
        </p:nvSpPr>
        <p:spPr>
          <a:xfrm>
            <a:off x="6989554" y="3006699"/>
            <a:ext cx="2345200" cy="764000"/>
          </a:xfrm>
          <a:prstGeom prst="chevron">
            <a:avLst>
              <a:gd name="adj" fmla="val 50000"/>
            </a:avLst>
          </a:prstGeom>
          <a:solidFill>
            <a:schemeClr val="bg2">
              <a:lumMod val="90000"/>
            </a:scheme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US" sz="1733" b="1">
                <a:solidFill>
                  <a:schemeClr val="dk2"/>
                </a:solidFill>
              </a:rPr>
              <a:t>WTA (PCR)</a:t>
            </a:r>
            <a:endParaRPr sz="1733" b="1">
              <a:solidFill>
                <a:schemeClr val="dk2"/>
              </a:solidFill>
            </a:endParaRPr>
          </a:p>
        </p:txBody>
      </p:sp>
      <p:sp>
        <p:nvSpPr>
          <p:cNvPr id="7" name="Google Shape;564;g108d47d0c2d_0_162">
            <a:extLst>
              <a:ext uri="{FF2B5EF4-FFF2-40B4-BE49-F238E27FC236}">
                <a16:creationId xmlns:a16="http://schemas.microsoft.com/office/drawing/2014/main" id="{08D4A882-207A-55D6-E851-58A6499B0200}"/>
              </a:ext>
            </a:extLst>
          </p:cNvPr>
          <p:cNvSpPr/>
          <p:nvPr/>
        </p:nvSpPr>
        <p:spPr>
          <a:xfrm>
            <a:off x="9051407" y="3006699"/>
            <a:ext cx="2345200" cy="764000"/>
          </a:xfrm>
          <a:prstGeom prst="chevron">
            <a:avLst>
              <a:gd name="adj" fmla="val 50000"/>
            </a:avLst>
          </a:prstGeom>
          <a:solidFill>
            <a:schemeClr val="bg2">
              <a:lumMod val="90000"/>
            </a:scheme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US" sz="1733" b="1" dirty="0">
                <a:solidFill>
                  <a:schemeClr val="dk2"/>
                </a:solidFill>
              </a:rPr>
              <a:t>Library Prep</a:t>
            </a:r>
            <a:endParaRPr sz="1733" b="1" dirty="0">
              <a:solidFill>
                <a:schemeClr val="dk2"/>
              </a:solidFill>
            </a:endParaRPr>
          </a:p>
        </p:txBody>
      </p:sp>
      <p:sp>
        <p:nvSpPr>
          <p:cNvPr id="8" name="Google Shape;563;g108d47d0c2d_0_162">
            <a:extLst>
              <a:ext uri="{FF2B5EF4-FFF2-40B4-BE49-F238E27FC236}">
                <a16:creationId xmlns:a16="http://schemas.microsoft.com/office/drawing/2014/main" id="{8CA61ED2-2F2F-2D9C-22C9-79EB8CD158CF}"/>
              </a:ext>
            </a:extLst>
          </p:cNvPr>
          <p:cNvSpPr/>
          <p:nvPr/>
        </p:nvSpPr>
        <p:spPr>
          <a:xfrm>
            <a:off x="768053" y="3006699"/>
            <a:ext cx="2345200" cy="764000"/>
          </a:xfrm>
          <a:prstGeom prst="chevron">
            <a:avLst>
              <a:gd name="adj" fmla="val 50000"/>
            </a:avLst>
          </a:prstGeom>
          <a:solidFill>
            <a:schemeClr val="bg2">
              <a:lumMod val="90000"/>
            </a:scheme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US" sz="1733" b="1" dirty="0">
                <a:solidFill>
                  <a:schemeClr val="dk2"/>
                </a:solidFill>
              </a:rPr>
              <a:t>Sample Preparation</a:t>
            </a:r>
            <a:endParaRPr sz="1733" b="1" dirty="0">
              <a:solidFill>
                <a:schemeClr val="dk2"/>
              </a:solidFill>
            </a:endParaRPr>
          </a:p>
        </p:txBody>
      </p:sp>
    </p:spTree>
    <p:extLst>
      <p:ext uri="{BB962C8B-B14F-4D97-AF65-F5344CB8AC3E}">
        <p14:creationId xmlns:p14="http://schemas.microsoft.com/office/powerpoint/2010/main" val="204241001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42554</TotalTime>
  <Words>583</Words>
  <Application>Microsoft Macintosh PowerPoint</Application>
  <PresentationFormat>Widescreen</PresentationFormat>
  <Paragraphs>71</Paragraphs>
  <Slides>21</Slides>
  <Notes>2</Notes>
  <HiddenSlides>2</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21</vt:i4>
      </vt:variant>
    </vt:vector>
  </HeadingPairs>
  <TitlesOfParts>
    <vt:vector size="28" baseType="lpstr">
      <vt:lpstr>Arial</vt:lpstr>
      <vt:lpstr>Avenir</vt:lpstr>
      <vt:lpstr>Avenir Book</vt:lpstr>
      <vt:lpstr>Calibri</vt:lpstr>
      <vt:lpstr>Calibri Light</vt:lpstr>
      <vt:lpstr>Wingdings</vt:lpstr>
      <vt:lpstr>Office Theme</vt:lpstr>
      <vt:lpstr>2024 Single Cell Workshop Colombia: Day 5- 10X downstream, QC results, sequencing, and lessons learned</vt:lpstr>
      <vt:lpstr>PowerPoint Presentation</vt:lpstr>
      <vt:lpstr>Wednesday: Chromium Fixed RNA Profiling GEM Generation</vt:lpstr>
      <vt:lpstr>Yesterday: Pre-Amplification, Library prep</vt:lpstr>
      <vt:lpstr>Tape Station Expected Results  (from protocols)</vt:lpstr>
      <vt:lpstr>10X Fixed protocol representative tape (from protocol)</vt:lpstr>
      <vt:lpstr>Honeycomb CLX protocol representative tape (from protocol)</vt:lpstr>
      <vt:lpstr>What did we do this week?</vt:lpstr>
      <vt:lpstr>Overview single cell workflow</vt:lpstr>
      <vt:lpstr>Honeycomb Overview </vt:lpstr>
      <vt:lpstr>Cell Fixation for 10X</vt:lpstr>
      <vt:lpstr>10X Fixed RNA  Protocol</vt:lpstr>
      <vt:lpstr>Sequencing Considerations</vt:lpstr>
      <vt:lpstr>Protocol specific factors: read structure and sequencing depth</vt:lpstr>
      <vt:lpstr>PowerPoint Presentation</vt:lpstr>
      <vt:lpstr>Sequencing considerations: choosing a sequencer</vt:lpstr>
      <vt:lpstr>How do I pool my samples?</vt:lpstr>
      <vt:lpstr>Lessons from this week!</vt:lpstr>
      <vt:lpstr>Thanks so much for spending the week with us, we truly enjoyed working with you and hope our paths cross again the in the future!  If you have questions or want to talk through experimental plans/idea/questions, please feel free to contact us!   Everyone you met from the Shalek Lab has their contact info up to date on https://shaleklab.com/team/nucleus/</vt:lpstr>
      <vt:lpstr>PowerPoint Presentation</vt:lpstr>
      <vt:lpstr>Sequencing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Tissue Dissociation for Single Cell RNA sequencing</dc:title>
  <dc:creator>Sarah Ingabire</dc:creator>
  <cp:lastModifiedBy>Sarah Lynne Quinn</cp:lastModifiedBy>
  <cp:revision>65</cp:revision>
  <dcterms:created xsi:type="dcterms:W3CDTF">2023-02-28T22:59:24Z</dcterms:created>
  <dcterms:modified xsi:type="dcterms:W3CDTF">2024-08-02T19:54:05Z</dcterms:modified>
</cp:coreProperties>
</file>